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5" r:id="rId1"/>
  </p:sldMasterIdLst>
  <p:notesMasterIdLst>
    <p:notesMasterId r:id="rId43"/>
  </p:notesMasterIdLst>
  <p:sldIdLst>
    <p:sldId id="258"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88" r:id="rId19"/>
    <p:sldId id="289" r:id="rId20"/>
    <p:sldId id="290" r:id="rId21"/>
    <p:sldId id="279" r:id="rId22"/>
    <p:sldId id="280" r:id="rId23"/>
    <p:sldId id="291" r:id="rId24"/>
    <p:sldId id="292" r:id="rId25"/>
    <p:sldId id="298" r:id="rId26"/>
    <p:sldId id="294" r:id="rId27"/>
    <p:sldId id="295" r:id="rId28"/>
    <p:sldId id="296" r:id="rId29"/>
    <p:sldId id="293" r:id="rId30"/>
    <p:sldId id="297" r:id="rId31"/>
    <p:sldId id="299" r:id="rId32"/>
    <p:sldId id="300" r:id="rId33"/>
    <p:sldId id="301" r:id="rId34"/>
    <p:sldId id="304" r:id="rId35"/>
    <p:sldId id="305" r:id="rId36"/>
    <p:sldId id="306" r:id="rId37"/>
    <p:sldId id="307" r:id="rId38"/>
    <p:sldId id="308" r:id="rId39"/>
    <p:sldId id="309" r:id="rId40"/>
    <p:sldId id="310" r:id="rId41"/>
    <p:sldId id="311"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8"/>
    <p:restoredTop sz="93946"/>
  </p:normalViewPr>
  <p:slideViewPr>
    <p:cSldViewPr snapToGrid="0" snapToObjects="1">
      <p:cViewPr varScale="1">
        <p:scale>
          <a:sx n="154" d="100"/>
          <a:sy n="154" d="100"/>
        </p:scale>
        <p:origin x="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b9e213c133_0_5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b9e213c133_0_5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ab159a6d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ab159a6d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ab159a6d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ab159a6d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ab159a6d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ab159a6d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bab159a6d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bab159a6d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bab159a6d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bab159a6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bab159a6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bab159a6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bab159a6d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bab159a6d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37727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19065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26732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ab159a6d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ab159a6d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317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172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82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69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218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12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9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9e213c133_0_5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9e213c133_0_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818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729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8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16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14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359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4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9e213c133_0_5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9e213c133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9e213c133_0_5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9e213c133_0_5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ab159a6d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ab159a6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bab159a6d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bab159a6d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ab159a6d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ab159a6d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56127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20" name="Google Shape;20;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87"/>
        <p:cNvGrpSpPr/>
        <p:nvPr/>
      </p:nvGrpSpPr>
      <p:grpSpPr>
        <a:xfrm>
          <a:off x="0" y="0"/>
          <a:ext cx="0" cy="0"/>
          <a:chOff x="0" y="0"/>
          <a:chExt cx="0" cy="0"/>
        </a:xfrm>
      </p:grpSpPr>
      <p:sp>
        <p:nvSpPr>
          <p:cNvPr id="88" name="Google Shape;88;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90" name="Google Shape;90;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1" name="Google Shape;91;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5"/>
        <p:cNvGrpSpPr/>
        <p:nvPr/>
      </p:nvGrpSpPr>
      <p:grpSpPr>
        <a:xfrm>
          <a:off x="0" y="0"/>
          <a:ext cx="0" cy="0"/>
          <a:chOff x="0" y="0"/>
          <a:chExt cx="0" cy="0"/>
        </a:xfrm>
      </p:grpSpPr>
      <p:sp>
        <p:nvSpPr>
          <p:cNvPr id="96" name="Google Shape;96;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98" name="Google Shape;98;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99" name="Google Shape;99;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3"/>
        <p:cNvGrpSpPr/>
        <p:nvPr/>
      </p:nvGrpSpPr>
      <p:grpSpPr>
        <a:xfrm>
          <a:off x="0" y="0"/>
          <a:ext cx="0" cy="0"/>
          <a:chOff x="0" y="0"/>
          <a:chExt cx="0" cy="0"/>
        </a:xfrm>
      </p:grpSpPr>
      <p:sp>
        <p:nvSpPr>
          <p:cNvPr id="106" name="Google Shape;106;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09"/>
        <p:cNvGrpSpPr/>
        <p:nvPr/>
      </p:nvGrpSpPr>
      <p:grpSpPr>
        <a:xfrm>
          <a:off x="0" y="0"/>
          <a:ext cx="0" cy="0"/>
          <a:chOff x="0" y="0"/>
          <a:chExt cx="0" cy="0"/>
        </a:xfrm>
      </p:grpSpPr>
      <p:sp>
        <p:nvSpPr>
          <p:cNvPr id="110" name="Google Shape;110;p15"/>
          <p:cNvSpPr/>
          <p:nvPr userDrawn="1"/>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5"/>
        <p:cNvGrpSpPr/>
        <p:nvPr/>
      </p:nvGrpSpPr>
      <p:grpSpPr>
        <a:xfrm>
          <a:off x="0" y="0"/>
          <a:ext cx="0" cy="0"/>
          <a:chOff x="0" y="0"/>
          <a:chExt cx="0" cy="0"/>
        </a:xfrm>
      </p:grpSpPr>
      <p:sp>
        <p:nvSpPr>
          <p:cNvPr id="116" name="Google Shape;116;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1"/>
        <p:cNvGrpSpPr/>
        <p:nvPr/>
      </p:nvGrpSpPr>
      <p:grpSpPr>
        <a:xfrm>
          <a:off x="0" y="0"/>
          <a:ext cx="0" cy="0"/>
          <a:chOff x="0" y="0"/>
          <a:chExt cx="0" cy="0"/>
        </a:xfrm>
      </p:grpSpPr>
      <p:sp>
        <p:nvSpPr>
          <p:cNvPr id="123" name="Google Shape;123;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26"/>
        <p:cNvGrpSpPr/>
        <p:nvPr/>
      </p:nvGrpSpPr>
      <p:grpSpPr>
        <a:xfrm>
          <a:off x="0" y="0"/>
          <a:ext cx="0" cy="0"/>
          <a:chOff x="0" y="0"/>
          <a:chExt cx="0" cy="0"/>
        </a:xfrm>
      </p:grpSpPr>
      <p:sp>
        <p:nvSpPr>
          <p:cNvPr id="127" name="Google Shape;127;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28" name="Google Shape;128;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0" name="Google Shape;130;p1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3"/>
        <p:cNvGrpSpPr/>
        <p:nvPr/>
      </p:nvGrpSpPr>
      <p:grpSpPr>
        <a:xfrm>
          <a:off x="0" y="0"/>
          <a:ext cx="0" cy="0"/>
          <a:chOff x="0" y="0"/>
          <a:chExt cx="0" cy="0"/>
        </a:xfrm>
      </p:grpSpPr>
      <p:sp>
        <p:nvSpPr>
          <p:cNvPr id="134" name="Google Shape;134;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5" name="Google Shape;135;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7" name="Google Shape;137;p19"/>
          <p:cNvPicPr preferRelativeResize="0"/>
          <p:nvPr/>
        </p:nvPicPr>
        <p:blipFill>
          <a:blip r:embed="rId2">
            <a:alphaModFix/>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0"/>
        <p:cNvGrpSpPr/>
        <p:nvPr/>
      </p:nvGrpSpPr>
      <p:grpSpPr>
        <a:xfrm>
          <a:off x="0" y="0"/>
          <a:ext cx="0" cy="0"/>
          <a:chOff x="0" y="0"/>
          <a:chExt cx="0" cy="0"/>
        </a:xfrm>
      </p:grpSpPr>
      <p:sp>
        <p:nvSpPr>
          <p:cNvPr id="142" name="Google Shape;142;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3" name="Google Shape;143;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45" name="Google Shape;145;p20"/>
          <p:cNvPicPr preferRelativeResize="0"/>
          <p:nvPr userDrawn="1"/>
        </p:nvPicPr>
        <p:blipFill>
          <a:blip r:embed="rId2">
            <a:alphaModFix/>
          </a:blip>
          <a:stretch>
            <a:fillRect/>
          </a:stretch>
        </p:blipFill>
        <p:spPr>
          <a:xfrm>
            <a:off x="3870769"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48"/>
        <p:cNvGrpSpPr/>
        <p:nvPr/>
      </p:nvGrpSpPr>
      <p:grpSpPr>
        <a:xfrm>
          <a:off x="0" y="0"/>
          <a:ext cx="0" cy="0"/>
          <a:chOff x="0" y="0"/>
          <a:chExt cx="0" cy="0"/>
        </a:xfrm>
      </p:grpSpPr>
      <p:sp>
        <p:nvSpPr>
          <p:cNvPr id="149" name="Google Shape;149;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0" name="Google Shape;150;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2" name="Google Shape;152;p21"/>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FFFFFF"/>
                </a:solidFill>
                <a:latin typeface="Roboto"/>
                <a:ea typeface="Roboto"/>
                <a:cs typeface="Roboto"/>
                <a:sym typeface="Roboto"/>
              </a:rPr>
              <a:t>Agenda</a:t>
            </a:r>
            <a:endParaRPr sz="3300" b="1"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55"/>
        <p:cNvGrpSpPr/>
        <p:nvPr/>
      </p:nvGrpSpPr>
      <p:grpSpPr>
        <a:xfrm>
          <a:off x="0" y="0"/>
          <a:ext cx="0" cy="0"/>
          <a:chOff x="0" y="0"/>
          <a:chExt cx="0" cy="0"/>
        </a:xfrm>
      </p:grpSpPr>
      <p:sp>
        <p:nvSpPr>
          <p:cNvPr id="156" name="Google Shape;156;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7" name="Google Shape;157;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9" name="Google Shape;159;p2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4" name="Google Shape;164;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66" name="Google Shape;166;p2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1" name="Google Shape;171;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73" name="Google Shape;173;p2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76"/>
        <p:cNvGrpSpPr/>
        <p:nvPr/>
      </p:nvGrpSpPr>
      <p:grpSpPr>
        <a:xfrm>
          <a:off x="0" y="0"/>
          <a:ext cx="0" cy="0"/>
          <a:chOff x="0" y="0"/>
          <a:chExt cx="0" cy="0"/>
        </a:xfrm>
      </p:grpSpPr>
      <p:pic>
        <p:nvPicPr>
          <p:cNvPr id="177" name="Google Shape;177;p25"/>
          <p:cNvPicPr preferRelativeResize="0"/>
          <p:nvPr/>
        </p:nvPicPr>
        <p:blipFill>
          <a:blip r:embed="rId2">
            <a:alphaModFix/>
          </a:blip>
          <a:stretch>
            <a:fillRect/>
          </a:stretch>
        </p:blipFill>
        <p:spPr>
          <a:xfrm>
            <a:off x="4000500" y="17850"/>
            <a:ext cx="5143500" cy="5143500"/>
          </a:xfrm>
          <a:prstGeom prst="rect">
            <a:avLst/>
          </a:prstGeom>
          <a:noFill/>
          <a:ln>
            <a:noFill/>
          </a:ln>
        </p:spPr>
      </p:pic>
      <p:sp>
        <p:nvSpPr>
          <p:cNvPr id="178" name="Google Shape;178;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9" name="Google Shape;179;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83"/>
        <p:cNvGrpSpPr/>
        <p:nvPr/>
      </p:nvGrpSpPr>
      <p:grpSpPr>
        <a:xfrm>
          <a:off x="0" y="0"/>
          <a:ext cx="0" cy="0"/>
          <a:chOff x="0" y="0"/>
          <a:chExt cx="0" cy="0"/>
        </a:xfrm>
      </p:grpSpPr>
      <p:sp>
        <p:nvSpPr>
          <p:cNvPr id="184" name="Google Shape;184;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7" name="Google Shape;187;p26"/>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92" name="Google Shape;192;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197"/>
        <p:cNvGrpSpPr/>
        <p:nvPr/>
      </p:nvGrpSpPr>
      <p:grpSpPr>
        <a:xfrm>
          <a:off x="0" y="0"/>
          <a:ext cx="0" cy="0"/>
          <a:chOff x="0" y="0"/>
          <a:chExt cx="0" cy="0"/>
        </a:xfrm>
      </p:grpSpPr>
      <p:sp>
        <p:nvSpPr>
          <p:cNvPr id="198" name="Google Shape;198;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9" name="Google Shape;199;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1" name="Google Shape;201;p2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04"/>
        <p:cNvGrpSpPr/>
        <p:nvPr/>
      </p:nvGrpSpPr>
      <p:grpSpPr>
        <a:xfrm>
          <a:off x="0" y="0"/>
          <a:ext cx="0" cy="0"/>
          <a:chOff x="0" y="0"/>
          <a:chExt cx="0" cy="0"/>
        </a:xfrm>
      </p:grpSpPr>
      <p:sp>
        <p:nvSpPr>
          <p:cNvPr id="205" name="Google Shape;20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6" name="Google Shape;20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8" name="Google Shape;208;p29"/>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11"/>
        <p:cNvGrpSpPr/>
        <p:nvPr/>
      </p:nvGrpSpPr>
      <p:grpSpPr>
        <a:xfrm>
          <a:off x="0" y="0"/>
          <a:ext cx="0" cy="0"/>
          <a:chOff x="0" y="0"/>
          <a:chExt cx="0" cy="0"/>
        </a:xfrm>
      </p:grpSpPr>
      <p:sp>
        <p:nvSpPr>
          <p:cNvPr id="212" name="Google Shape;21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3" name="Google Shape;21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15" name="Google Shape;215;p30"/>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18"/>
        <p:cNvGrpSpPr/>
        <p:nvPr/>
      </p:nvGrpSpPr>
      <p:grpSpPr>
        <a:xfrm>
          <a:off x="0" y="0"/>
          <a:ext cx="0" cy="0"/>
          <a:chOff x="0" y="0"/>
          <a:chExt cx="0" cy="0"/>
        </a:xfrm>
      </p:grpSpPr>
      <p:sp>
        <p:nvSpPr>
          <p:cNvPr id="219" name="Google Shape;21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0" name="Google Shape;22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2" name="Google Shape;222;p31"/>
          <p:cNvPicPr preferRelativeResize="0"/>
          <p:nvPr/>
        </p:nvPicPr>
        <p:blipFill>
          <a:blip r:embed="rId2">
            <a:alphaModFix/>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cxnSp>
        <p:nvCxnSpPr>
          <p:cNvPr id="33" name="Google Shape;33;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7" name="Google Shape;22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9" name="Google Shape;229;p3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32"/>
        <p:cNvGrpSpPr/>
        <p:nvPr/>
      </p:nvGrpSpPr>
      <p:grpSpPr>
        <a:xfrm>
          <a:off x="0" y="0"/>
          <a:ext cx="0" cy="0"/>
          <a:chOff x="0" y="0"/>
          <a:chExt cx="0" cy="0"/>
        </a:xfrm>
      </p:grpSpPr>
      <p:sp>
        <p:nvSpPr>
          <p:cNvPr id="233" name="Google Shape;23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4" name="Google Shape;23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36" name="Google Shape;236;p3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1" name="Google Shape;241;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43" name="Google Shape;243;p3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46"/>
        <p:cNvGrpSpPr/>
        <p:nvPr/>
      </p:nvGrpSpPr>
      <p:grpSpPr>
        <a:xfrm>
          <a:off x="0" y="0"/>
          <a:ext cx="0" cy="0"/>
          <a:chOff x="0" y="0"/>
          <a:chExt cx="0" cy="0"/>
        </a:xfrm>
      </p:grpSpPr>
      <p:sp>
        <p:nvSpPr>
          <p:cNvPr id="247" name="Google Shape;247;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8" name="Google Shape;248;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0" name="Google Shape;250;p35"/>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53"/>
        <p:cNvGrpSpPr/>
        <p:nvPr/>
      </p:nvGrpSpPr>
      <p:grpSpPr>
        <a:xfrm>
          <a:off x="0" y="0"/>
          <a:ext cx="0" cy="0"/>
          <a:chOff x="0" y="0"/>
          <a:chExt cx="0" cy="0"/>
        </a:xfrm>
      </p:grpSpPr>
      <p:sp>
        <p:nvSpPr>
          <p:cNvPr id="254" name="Google Shape;254;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5" name="Google Shape;255;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9" name="Google Shape;259;p36"/>
          <p:cNvPicPr preferRelativeResize="0"/>
          <p:nvPr/>
        </p:nvPicPr>
        <p:blipFill>
          <a:blip r:embed="rId2">
            <a:alphaModFix/>
          </a:blip>
          <a:stretch>
            <a:fillRect/>
          </a:stretch>
        </p:blipFill>
        <p:spPr>
          <a:xfrm rot="-1152809">
            <a:off x="5460339" y="800540"/>
            <a:ext cx="3516174" cy="3516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60"/>
        <p:cNvGrpSpPr/>
        <p:nvPr/>
      </p:nvGrpSpPr>
      <p:grpSpPr>
        <a:xfrm>
          <a:off x="0" y="0"/>
          <a:ext cx="0" cy="0"/>
          <a:chOff x="0" y="0"/>
          <a:chExt cx="0" cy="0"/>
        </a:xfrm>
      </p:grpSpPr>
      <p:sp>
        <p:nvSpPr>
          <p:cNvPr id="261" name="Google Shape;261;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63" name="Google Shape;263;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67"/>
        <p:cNvGrpSpPr/>
        <p:nvPr/>
      </p:nvGrpSpPr>
      <p:grpSpPr>
        <a:xfrm>
          <a:off x="0" y="0"/>
          <a:ext cx="0" cy="0"/>
          <a:chOff x="0" y="0"/>
          <a:chExt cx="0" cy="0"/>
        </a:xfrm>
      </p:grpSpPr>
      <p:sp>
        <p:nvSpPr>
          <p:cNvPr id="268" name="Google Shape;268;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0" name="Google Shape;270;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74"/>
        <p:cNvGrpSpPr/>
        <p:nvPr/>
      </p:nvGrpSpPr>
      <p:grpSpPr>
        <a:xfrm>
          <a:off x="0" y="0"/>
          <a:ext cx="0" cy="0"/>
          <a:chOff x="0" y="0"/>
          <a:chExt cx="0" cy="0"/>
        </a:xfrm>
      </p:grpSpPr>
      <p:sp>
        <p:nvSpPr>
          <p:cNvPr id="275" name="Google Shape;275;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76" name="Google Shape;276;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82" name="Google Shape;282;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0" name="Google Shape;40;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93" name="Google Shape;293;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94" name="Google Shape;294;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5" name="Google Shape;295;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6" name="Google Shape;296;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7" name="Google Shape;297;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8" name="Google Shape;298;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9" name="Google Shape;299;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03"/>
        <p:cNvGrpSpPr/>
        <p:nvPr/>
      </p:nvGrpSpPr>
      <p:grpSpPr>
        <a:xfrm>
          <a:off x="0" y="0"/>
          <a:ext cx="0" cy="0"/>
          <a:chOff x="0" y="0"/>
          <a:chExt cx="0" cy="0"/>
        </a:xfrm>
      </p:grpSpPr>
      <p:sp>
        <p:nvSpPr>
          <p:cNvPr id="304" name="Google Shape;304;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06" name="Google Shape;306;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09" name="Google Shape;30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0" name="Google Shape;31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1" name="Google Shape;31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2" name="Google Shape;31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3" name="Google Shape;31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4" name="Google Shape;31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16"/>
        <p:cNvGrpSpPr/>
        <p:nvPr/>
      </p:nvGrpSpPr>
      <p:grpSpPr>
        <a:xfrm>
          <a:off x="0" y="0"/>
          <a:ext cx="0" cy="0"/>
          <a:chOff x="0" y="0"/>
          <a:chExt cx="0" cy="0"/>
        </a:xfrm>
      </p:grpSpPr>
      <p:sp>
        <p:nvSpPr>
          <p:cNvPr id="317" name="Google Shape;317;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19" name="Google Shape;31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0" name="Google Shape;32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1" name="Google Shape;32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2" name="Google Shape;32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3" name="Google Shape;32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4" name="Google Shape;32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5" name="Google Shape;32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29"/>
        <p:cNvGrpSpPr/>
        <p:nvPr/>
      </p:nvGrpSpPr>
      <p:grpSpPr>
        <a:xfrm>
          <a:off x="0" y="0"/>
          <a:ext cx="0" cy="0"/>
          <a:chOff x="0" y="0"/>
          <a:chExt cx="0" cy="0"/>
        </a:xfrm>
      </p:grpSpPr>
      <p:sp>
        <p:nvSpPr>
          <p:cNvPr id="330" name="Google Shape;330;p45"/>
          <p:cNvSpPr/>
          <p:nvPr userDrawn="1"/>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2" name="Google Shape;33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3" name="Google Shape;33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4" name="Google Shape;33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5" name="Google Shape;33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6" name="Google Shape;33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7" name="Google Shape;33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8" name="Google Shape;33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5" name="Google Shape;34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6" name="Google Shape;34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7" name="Google Shape;34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8" name="Google Shape;34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9" name="Google Shape;34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0" name="Google Shape;35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1" name="Google Shape;35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3" name="Google Shape;353;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8" name="Google Shape;358;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9" name="Google Shape;359;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0" name="Google Shape;360;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1" name="Google Shape;361;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2" name="Google Shape;362;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3" name="Google Shape;363;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4" name="Google Shape;364;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5" name="Google Shape;365;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71"/>
        <p:cNvGrpSpPr/>
        <p:nvPr/>
      </p:nvGrpSpPr>
      <p:grpSpPr>
        <a:xfrm>
          <a:off x="0" y="0"/>
          <a:ext cx="0" cy="0"/>
          <a:chOff x="0" y="0"/>
          <a:chExt cx="0" cy="0"/>
        </a:xfrm>
      </p:grpSpPr>
      <p:cxnSp>
        <p:nvCxnSpPr>
          <p:cNvPr id="372" name="Google Shape;37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73" name="Google Shape;37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74" name="Google Shape;37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78"/>
        <p:cNvGrpSpPr/>
        <p:nvPr/>
      </p:nvGrpSpPr>
      <p:grpSpPr>
        <a:xfrm>
          <a:off x="0" y="0"/>
          <a:ext cx="0" cy="0"/>
          <a:chOff x="0" y="0"/>
          <a:chExt cx="0" cy="0"/>
        </a:xfrm>
      </p:grpSpPr>
      <p:sp>
        <p:nvSpPr>
          <p:cNvPr id="379" name="Google Shape;379;p48"/>
          <p:cNvSpPr/>
          <p:nvPr/>
        </p:nvSpPr>
        <p:spPr>
          <a:xfrm>
            <a:off x="-4" y="0"/>
            <a:ext cx="9165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381" name="Google Shape;381;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385"/>
        <p:cNvGrpSpPr/>
        <p:nvPr/>
      </p:nvGrpSpPr>
      <p:grpSpPr>
        <a:xfrm>
          <a:off x="0" y="0"/>
          <a:ext cx="0" cy="0"/>
          <a:chOff x="0" y="0"/>
          <a:chExt cx="0" cy="0"/>
        </a:xfrm>
      </p:grpSpPr>
      <p:sp>
        <p:nvSpPr>
          <p:cNvPr id="386" name="Google Shape;386;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88" name="Google Shape;388;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392"/>
        <p:cNvGrpSpPr/>
        <p:nvPr/>
      </p:nvGrpSpPr>
      <p:grpSpPr>
        <a:xfrm>
          <a:off x="0" y="0"/>
          <a:ext cx="0" cy="0"/>
          <a:chOff x="0" y="0"/>
          <a:chExt cx="0" cy="0"/>
        </a:xfrm>
      </p:grpSpPr>
      <p:sp>
        <p:nvSpPr>
          <p:cNvPr id="393" name="Google Shape;393;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394" name="Google Shape;394;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5" name="Google Shape;395;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399"/>
        <p:cNvGrpSpPr/>
        <p:nvPr/>
      </p:nvGrpSpPr>
      <p:grpSpPr>
        <a:xfrm>
          <a:off x="0" y="0"/>
          <a:ext cx="0" cy="0"/>
          <a:chOff x="0" y="0"/>
          <a:chExt cx="0" cy="0"/>
        </a:xfrm>
      </p:grpSpPr>
      <p:sp>
        <p:nvSpPr>
          <p:cNvPr id="400" name="Google Shape;40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1" name="Google Shape;40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7" name="Google Shape;47;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05"/>
        <p:cNvGrpSpPr/>
        <p:nvPr/>
      </p:nvGrpSpPr>
      <p:grpSpPr>
        <a:xfrm>
          <a:off x="0" y="0"/>
          <a:ext cx="0" cy="0"/>
          <a:chOff x="0" y="0"/>
          <a:chExt cx="0" cy="0"/>
        </a:xfrm>
      </p:grpSpPr>
      <p:sp>
        <p:nvSpPr>
          <p:cNvPr id="406" name="Google Shape;40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08" name="Google Shape;40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09" name="Google Shape;40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5" name="Google Shape;41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16" name="Google Shape;41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22" name="Google Shape;42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3" name="Google Shape;42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28"/>
        <p:cNvGrpSpPr/>
        <p:nvPr/>
      </p:nvGrpSpPr>
      <p:grpSpPr>
        <a:xfrm>
          <a:off x="0" y="0"/>
          <a:ext cx="0" cy="0"/>
          <a:chOff x="0" y="0"/>
          <a:chExt cx="0" cy="0"/>
        </a:xfrm>
      </p:grpSpPr>
      <p:sp>
        <p:nvSpPr>
          <p:cNvPr id="429" name="Google Shape;429;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33"/>
        <p:cNvGrpSpPr/>
        <p:nvPr/>
      </p:nvGrpSpPr>
      <p:grpSpPr>
        <a:xfrm>
          <a:off x="0" y="0"/>
          <a:ext cx="0" cy="0"/>
          <a:chOff x="0" y="0"/>
          <a:chExt cx="0" cy="0"/>
        </a:xfrm>
      </p:grpSpPr>
      <p:sp>
        <p:nvSpPr>
          <p:cNvPr id="434" name="Google Shape;434;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White Box (Blank)">
  <p:cSld name="Black Bar-Left">
    <p:spTree>
      <p:nvGrpSpPr>
        <p:cNvPr id="1" name="Shape 438"/>
        <p:cNvGrpSpPr/>
        <p:nvPr/>
      </p:nvGrpSpPr>
      <p:grpSpPr>
        <a:xfrm>
          <a:off x="0" y="0"/>
          <a:ext cx="0" cy="0"/>
          <a:chOff x="0" y="0"/>
          <a:chExt cx="0" cy="0"/>
        </a:xfrm>
      </p:grpSpPr>
      <p:sp>
        <p:nvSpPr>
          <p:cNvPr id="439" name="Google Shape;439;p58"/>
          <p:cNvSpPr/>
          <p:nvPr/>
        </p:nvSpPr>
        <p:spPr>
          <a:xfrm flipH="1">
            <a:off x="-129" y="-1"/>
            <a:ext cx="37557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43"/>
        <p:cNvGrpSpPr/>
        <p:nvPr/>
      </p:nvGrpSpPr>
      <p:grpSpPr>
        <a:xfrm>
          <a:off x="0" y="0"/>
          <a:ext cx="0" cy="0"/>
          <a:chOff x="0" y="0"/>
          <a:chExt cx="0" cy="0"/>
        </a:xfrm>
      </p:grpSpPr>
      <p:sp>
        <p:nvSpPr>
          <p:cNvPr id="444" name="Google Shape;444;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48"/>
        <p:cNvGrpSpPr/>
        <p:nvPr/>
      </p:nvGrpSpPr>
      <p:grpSpPr>
        <a:xfrm>
          <a:off x="0" y="0"/>
          <a:ext cx="0" cy="0"/>
          <a:chOff x="0" y="0"/>
          <a:chExt cx="0" cy="0"/>
        </a:xfrm>
      </p:grpSpPr>
      <p:cxnSp>
        <p:nvCxnSpPr>
          <p:cNvPr id="449" name="Google Shape;449;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50" name="Google Shape;450;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51" name="Google Shape;451;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55"/>
        <p:cNvGrpSpPr/>
        <p:nvPr/>
      </p:nvGrpSpPr>
      <p:grpSpPr>
        <a:xfrm>
          <a:off x="0" y="0"/>
          <a:ext cx="0" cy="0"/>
          <a:chOff x="0" y="0"/>
          <a:chExt cx="0" cy="0"/>
        </a:xfrm>
      </p:grpSpPr>
      <p:sp>
        <p:nvSpPr>
          <p:cNvPr id="456" name="Google Shape;456;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7" name="Google Shape;457;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58" name="Google Shape;458;p61"/>
          <p:cNvSpPr/>
          <p:nvPr/>
        </p:nvSpPr>
        <p:spPr>
          <a:xfrm>
            <a:off x="6550" y="4861750"/>
            <a:ext cx="2889600" cy="2817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4" name="Google Shape;54;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5" name="Google Shape;55;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8" name="Google Shape;58;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1"/>
        <p:cNvGrpSpPr/>
        <p:nvPr/>
      </p:nvGrpSpPr>
      <p:grpSpPr>
        <a:xfrm>
          <a:off x="0" y="0"/>
          <a:ext cx="0" cy="0"/>
          <a:chOff x="0" y="0"/>
          <a:chExt cx="0" cy="0"/>
        </a:xfrm>
      </p:grpSpPr>
      <p:sp>
        <p:nvSpPr>
          <p:cNvPr id="62" name="Google Shape;62;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3" name="Google Shape;63;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4" name="Google Shape;64;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5" name="Google Shape;65;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6" name="Google Shape;66;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7" name="Google Shape;67;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1"/>
        <p:cNvGrpSpPr/>
        <p:nvPr/>
      </p:nvGrpSpPr>
      <p:grpSpPr>
        <a:xfrm>
          <a:off x="0" y="0"/>
          <a:ext cx="0" cy="0"/>
          <a:chOff x="0" y="0"/>
          <a:chExt cx="0" cy="0"/>
        </a:xfrm>
      </p:grpSpPr>
      <p:sp>
        <p:nvSpPr>
          <p:cNvPr id="72" name="Google Shape;72;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74" name="Google Shape;74;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5" name="Google Shape;75;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79"/>
        <p:cNvGrpSpPr/>
        <p:nvPr/>
      </p:nvGrpSpPr>
      <p:grpSpPr>
        <a:xfrm>
          <a:off x="0" y="0"/>
          <a:ext cx="0" cy="0"/>
          <a:chOff x="0" y="0"/>
          <a:chExt cx="0" cy="0"/>
        </a:xfrm>
      </p:grpSpPr>
      <p:sp>
        <p:nvSpPr>
          <p:cNvPr id="80" name="Google Shape;80;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82" name="Google Shape;82;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3" name="Google Shape;83;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FFFFF"/>
              </a:buClr>
              <a:buSzPts val="3300"/>
              <a:buFont typeface="Roboto"/>
              <a:buNone/>
              <a:defRPr sz="33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Roboto"/>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Roboto"/>
              <a:buChar char="•"/>
              <a:defRPr sz="1500" b="0" i="0" u="none" strike="noStrike" cap="none">
                <a:solidFill>
                  <a:srgbClr val="FFFFFF"/>
                </a:solidFill>
                <a:latin typeface="Roboto"/>
                <a:ea typeface="Roboto"/>
                <a:cs typeface="Roboto"/>
                <a:sym typeface="Roboto"/>
              </a:defRPr>
            </a:lvl2pPr>
            <a:lvl3pPr marL="1371600" marR="0" lvl="2"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3pPr>
            <a:lvl4pPr marL="1828800" marR="0" lvl="3"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4pPr>
            <a:lvl5pPr marL="2286000" marR="0" lvl="4"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5pPr>
            <a:lvl6pPr marL="2743200" marR="0" lvl="5"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6pPr>
            <a:lvl7pPr marL="3200400" marR="0" lvl="6"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7pPr>
            <a:lvl8pPr marL="3657600" marR="0" lvl="7"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8pPr>
            <a:lvl9pPr marL="4114800" marR="0" lvl="8"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8" Type="http://schemas.openxmlformats.org/officeDocument/2006/relationships/hyperlink" Target="https://www.forgerecycling.co.uk/blog/wp-content/uploads/2018/07/bigstock-139837040.jpg" TargetMode="External"/><Relationship Id="rId13"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hyperlink" Target="https://play-lh.googleusercontent.com/UrY7BAZ-XfXGpfkeWg0zCCeo-7ras4DCoRalC_WXXWTK9q5b0Iw7B0YQMsVxZaNB7DM" TargetMode="External"/><Relationship Id="rId12" Type="http://schemas.openxmlformats.org/officeDocument/2006/relationships/image" Target="../media/image53.png"/><Relationship Id="rId2" Type="http://schemas.openxmlformats.org/officeDocument/2006/relationships/notesSlide" Target="../notesSlides/notesSlide26.xml"/><Relationship Id="rId16" Type="http://schemas.openxmlformats.org/officeDocument/2006/relationships/image" Target="../media/image57.jpeg"/><Relationship Id="rId1" Type="http://schemas.openxmlformats.org/officeDocument/2006/relationships/slideLayout" Target="../slideLayouts/slideLayout39.xml"/><Relationship Id="rId6" Type="http://schemas.openxmlformats.org/officeDocument/2006/relationships/hyperlink" Target="https://assets.website-files.com/5d4cf904e11fbeb0f067d1da/6195c93e1a46d4c89e40f3a7_ScreeningCanada-DatingApps.png" TargetMode="External"/><Relationship Id="rId11" Type="http://schemas.openxmlformats.org/officeDocument/2006/relationships/hyperlink" Target="https://www.gannett-cdn.com/-mm-/a6718defc8f73669cf5fa602af2b5816e6650aa5/c=0-97-2120-1295/local/-/media/2015/07/15/Phoenix/Phoenix/635725905226180308-ThinkstockPhotos-466311057.jpg" TargetMode="External"/><Relationship Id="rId5" Type="http://schemas.openxmlformats.org/officeDocument/2006/relationships/hyperlink" Target="https://pisces.bbystatic.com/image2/BestBuy_US/images/products/6287/6287974cv13d.jpg" TargetMode="External"/><Relationship Id="rId15" Type="http://schemas.openxmlformats.org/officeDocument/2006/relationships/image" Target="../media/image56.png"/><Relationship Id="rId10"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4" Type="http://schemas.openxmlformats.org/officeDocument/2006/relationships/image" Target="../media/image52.png"/><Relationship Id="rId9" Type="http://schemas.openxmlformats.org/officeDocument/2006/relationships/hyperlink" Target="https://eastwestbank.com/ReachFurther/NewsArticleStore/519/Credit-card-fraud-top1.jpg" TargetMode="External"/><Relationship Id="rId14" Type="http://schemas.openxmlformats.org/officeDocument/2006/relationships/image" Target="../media/image5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www.nerdwallet.com/best/investing/robo-advisor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9.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39.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39.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193"/>
          <p:cNvSpPr txBox="1">
            <a:spLocks noGrp="1"/>
          </p:cNvSpPr>
          <p:nvPr>
            <p:ph type="subTitle" idx="2"/>
          </p:nvPr>
        </p:nvSpPr>
        <p:spPr>
          <a:xfrm>
            <a:off x="445466" y="1504854"/>
            <a:ext cx="7537450" cy="623887"/>
          </a:xfrm>
        </p:spPr>
        <p:txBody>
          <a:bodyPr spcFirstLastPara="1" wrap="square" lIns="68575" tIns="34275" rIns="68575" bIns="34275" anchor="t" anchorCtr="0">
            <a:noAutofit/>
          </a:bodyPr>
          <a:lstStyle/>
          <a:p>
            <a:pPr lvl="0"/>
            <a:r>
              <a:rPr lang="en-US" dirty="0">
                <a:solidFill>
                  <a:schemeClr val="tx1">
                    <a:lumMod val="65000"/>
                    <a:lumOff val="35000"/>
                  </a:schemeClr>
                </a:solidFill>
              </a:rPr>
              <a:t>Objective</a:t>
            </a:r>
          </a:p>
        </p:txBody>
      </p:sp>
      <p:sp>
        <p:nvSpPr>
          <p:cNvPr id="10" name="TextBox 9">
            <a:extLst>
              <a:ext uri="{FF2B5EF4-FFF2-40B4-BE49-F238E27FC236}">
                <a16:creationId xmlns:a16="http://schemas.microsoft.com/office/drawing/2014/main" id="{FB0545CF-47CB-2F49-9324-54980844A0C0}"/>
              </a:ext>
            </a:extLst>
          </p:cNvPr>
          <p:cNvSpPr txBox="1"/>
          <p:nvPr/>
        </p:nvSpPr>
        <p:spPr>
          <a:xfrm>
            <a:off x="520907" y="1754187"/>
            <a:ext cx="8102186" cy="1200329"/>
          </a:xfrm>
          <a:prstGeom prst="rect">
            <a:avLst/>
          </a:prstGeom>
          <a:noFill/>
        </p:spPr>
        <p:txBody>
          <a:bodyPr wrap="square" rtlCol="0">
            <a:spAutoFit/>
          </a:bodyPr>
          <a:lstStyle/>
          <a:p>
            <a:r>
              <a:rPr lang="en-US" sz="3600" dirty="0">
                <a:solidFill>
                  <a:schemeClr val="bg1"/>
                </a:solidFill>
              </a:rPr>
              <a:t>High Level understanding of AI Pitfalls, &amp; how to build trust in the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03"/>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56;p140">
            <a:extLst>
              <a:ext uri="{FF2B5EF4-FFF2-40B4-BE49-F238E27FC236}">
                <a16:creationId xmlns:a16="http://schemas.microsoft.com/office/drawing/2014/main" id="{43CB4320-6C56-0372-7540-A0F23471FDB5}"/>
              </a:ext>
            </a:extLst>
          </p:cNvPr>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57;p140">
            <a:extLst>
              <a:ext uri="{FF2B5EF4-FFF2-40B4-BE49-F238E27FC236}">
                <a16:creationId xmlns:a16="http://schemas.microsoft.com/office/drawing/2014/main" id="{71B12FF6-8F6A-7A1F-A41D-DC1FFB2F8DFB}"/>
              </a:ext>
            </a:extLst>
          </p:cNvPr>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4" name="Google Shape;1158;p140">
            <a:extLst>
              <a:ext uri="{FF2B5EF4-FFF2-40B4-BE49-F238E27FC236}">
                <a16:creationId xmlns:a16="http://schemas.microsoft.com/office/drawing/2014/main" id="{39E7C048-FD12-9F0B-7645-67A39F0923EC}"/>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59;p140">
            <a:extLst>
              <a:ext uri="{FF2B5EF4-FFF2-40B4-BE49-F238E27FC236}">
                <a16:creationId xmlns:a16="http://schemas.microsoft.com/office/drawing/2014/main" id="{771C49A9-AAE9-9CAB-4951-F3DA7264327C}"/>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60;p140">
            <a:extLst>
              <a:ext uri="{FF2B5EF4-FFF2-40B4-BE49-F238E27FC236}">
                <a16:creationId xmlns:a16="http://schemas.microsoft.com/office/drawing/2014/main" id="{E84D447E-0A46-045B-1A49-724FB8D2ABB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162;p140">
            <a:extLst>
              <a:ext uri="{FF2B5EF4-FFF2-40B4-BE49-F238E27FC236}">
                <a16:creationId xmlns:a16="http://schemas.microsoft.com/office/drawing/2014/main" id="{786266BA-5830-81D4-484A-A877B57EF3ED}"/>
              </a:ext>
            </a:extLst>
          </p:cNvPr>
          <p:cNvGrpSpPr/>
          <p:nvPr/>
        </p:nvGrpSpPr>
        <p:grpSpPr>
          <a:xfrm>
            <a:off x="231425" y="1535349"/>
            <a:ext cx="8445649" cy="19500"/>
            <a:chOff x="231425" y="3897549"/>
            <a:chExt cx="8445649" cy="19500"/>
          </a:xfrm>
        </p:grpSpPr>
        <p:sp>
          <p:nvSpPr>
            <p:cNvPr id="8" name="Google Shape;1163;p140">
              <a:extLst>
                <a:ext uri="{FF2B5EF4-FFF2-40B4-BE49-F238E27FC236}">
                  <a16:creationId xmlns:a16="http://schemas.microsoft.com/office/drawing/2014/main" id="{72700A81-3CDE-CC28-8CE6-6899B242881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4;p140">
              <a:extLst>
                <a:ext uri="{FF2B5EF4-FFF2-40B4-BE49-F238E27FC236}">
                  <a16:creationId xmlns:a16="http://schemas.microsoft.com/office/drawing/2014/main" id="{32165FEC-9B7C-3313-3919-7DCF6820AE8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5;p140">
              <a:extLst>
                <a:ext uri="{FF2B5EF4-FFF2-40B4-BE49-F238E27FC236}">
                  <a16:creationId xmlns:a16="http://schemas.microsoft.com/office/drawing/2014/main" id="{21802151-13D2-F611-3AA4-062980262E0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6;p140">
              <a:extLst>
                <a:ext uri="{FF2B5EF4-FFF2-40B4-BE49-F238E27FC236}">
                  <a16:creationId xmlns:a16="http://schemas.microsoft.com/office/drawing/2014/main" id="{5D31DBAB-A805-3288-3C78-3E8CD4626A81}"/>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167;p140">
            <a:extLst>
              <a:ext uri="{FF2B5EF4-FFF2-40B4-BE49-F238E27FC236}">
                <a16:creationId xmlns:a16="http://schemas.microsoft.com/office/drawing/2014/main" id="{9F7FFDA8-BF63-EFB5-F06B-D85E7C4214B5}"/>
              </a:ext>
            </a:extLst>
          </p:cNvPr>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3" name="Google Shape;1168;p140">
            <a:extLst>
              <a:ext uri="{FF2B5EF4-FFF2-40B4-BE49-F238E27FC236}">
                <a16:creationId xmlns:a16="http://schemas.microsoft.com/office/drawing/2014/main" id="{440E7DD8-D9E5-E728-4E08-A9D48B53867C}"/>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4" name="Google Shape;1169;p140">
            <a:extLst>
              <a:ext uri="{FF2B5EF4-FFF2-40B4-BE49-F238E27FC236}">
                <a16:creationId xmlns:a16="http://schemas.microsoft.com/office/drawing/2014/main" id="{C357473B-AC56-0768-A13F-A4211FC8F0BA}"/>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5" name="Google Shape;1170;p140">
            <a:extLst>
              <a:ext uri="{FF2B5EF4-FFF2-40B4-BE49-F238E27FC236}">
                <a16:creationId xmlns:a16="http://schemas.microsoft.com/office/drawing/2014/main" id="{B7C19E22-5B19-E91A-BF6D-7A70780BF88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32" name="Google Shape;1732;p204"/>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75;p141">
            <a:extLst>
              <a:ext uri="{FF2B5EF4-FFF2-40B4-BE49-F238E27FC236}">
                <a16:creationId xmlns:a16="http://schemas.microsoft.com/office/drawing/2014/main" id="{BA8C28E7-7B82-EC8A-C75A-2448015EBCA5}"/>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76;p141">
            <a:extLst>
              <a:ext uri="{FF2B5EF4-FFF2-40B4-BE49-F238E27FC236}">
                <a16:creationId xmlns:a16="http://schemas.microsoft.com/office/drawing/2014/main" id="{08683397-DA1F-4354-69F2-A4053ED373C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4" name="Google Shape;1177;p141">
            <a:extLst>
              <a:ext uri="{FF2B5EF4-FFF2-40B4-BE49-F238E27FC236}">
                <a16:creationId xmlns:a16="http://schemas.microsoft.com/office/drawing/2014/main" id="{09437C7A-0E0B-309A-0478-8E7DFCE83791}"/>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78;p141">
            <a:extLst>
              <a:ext uri="{FF2B5EF4-FFF2-40B4-BE49-F238E27FC236}">
                <a16:creationId xmlns:a16="http://schemas.microsoft.com/office/drawing/2014/main" id="{4C9A78F9-01D7-3726-FE0C-FDF93C297D9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79;p141">
            <a:extLst>
              <a:ext uri="{FF2B5EF4-FFF2-40B4-BE49-F238E27FC236}">
                <a16:creationId xmlns:a16="http://schemas.microsoft.com/office/drawing/2014/main" id="{F8B6C6F2-3086-D1B5-DF9D-72782428E7E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80;p141">
            <a:extLst>
              <a:ext uri="{FF2B5EF4-FFF2-40B4-BE49-F238E27FC236}">
                <a16:creationId xmlns:a16="http://schemas.microsoft.com/office/drawing/2014/main" id="{5C1FC92A-05E9-93D8-D4CA-2CF433F7A4CA}"/>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181;p141">
            <a:extLst>
              <a:ext uri="{FF2B5EF4-FFF2-40B4-BE49-F238E27FC236}">
                <a16:creationId xmlns:a16="http://schemas.microsoft.com/office/drawing/2014/main" id="{D95FB4BC-9022-4B89-924F-4C7B92C8C053}"/>
              </a:ext>
            </a:extLst>
          </p:cNvPr>
          <p:cNvGrpSpPr/>
          <p:nvPr/>
        </p:nvGrpSpPr>
        <p:grpSpPr>
          <a:xfrm>
            <a:off x="231425" y="1535349"/>
            <a:ext cx="8445649" cy="19500"/>
            <a:chOff x="231425" y="3897549"/>
            <a:chExt cx="8445649" cy="19500"/>
          </a:xfrm>
        </p:grpSpPr>
        <p:sp>
          <p:nvSpPr>
            <p:cNvPr id="9" name="Google Shape;1182;p141">
              <a:extLst>
                <a:ext uri="{FF2B5EF4-FFF2-40B4-BE49-F238E27FC236}">
                  <a16:creationId xmlns:a16="http://schemas.microsoft.com/office/drawing/2014/main" id="{FBEBC898-E17D-8D81-AA1F-6C7EFD83D88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p141">
              <a:extLst>
                <a:ext uri="{FF2B5EF4-FFF2-40B4-BE49-F238E27FC236}">
                  <a16:creationId xmlns:a16="http://schemas.microsoft.com/office/drawing/2014/main" id="{C82C64D9-2BE9-84F2-7ADA-809AF3C1DAD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4;p141">
              <a:extLst>
                <a:ext uri="{FF2B5EF4-FFF2-40B4-BE49-F238E27FC236}">
                  <a16:creationId xmlns:a16="http://schemas.microsoft.com/office/drawing/2014/main" id="{46B0DB8C-2402-47C1-A234-77829EC9BC2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141">
              <a:extLst>
                <a:ext uri="{FF2B5EF4-FFF2-40B4-BE49-F238E27FC236}">
                  <a16:creationId xmlns:a16="http://schemas.microsoft.com/office/drawing/2014/main" id="{5C60CBAB-2D53-1F8F-FD76-CC9873865CC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187;p141">
            <a:extLst>
              <a:ext uri="{FF2B5EF4-FFF2-40B4-BE49-F238E27FC236}">
                <a16:creationId xmlns:a16="http://schemas.microsoft.com/office/drawing/2014/main" id="{E86EB112-D024-C34B-BB24-6D9FAFB8D492}"/>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4" name="Google Shape;1188;p141">
            <a:extLst>
              <a:ext uri="{FF2B5EF4-FFF2-40B4-BE49-F238E27FC236}">
                <a16:creationId xmlns:a16="http://schemas.microsoft.com/office/drawing/2014/main" id="{D90E6A75-09CC-98CF-2910-C8557437BCC1}"/>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5" name="Google Shape;1189;p141">
            <a:extLst>
              <a:ext uri="{FF2B5EF4-FFF2-40B4-BE49-F238E27FC236}">
                <a16:creationId xmlns:a16="http://schemas.microsoft.com/office/drawing/2014/main" id="{DAAA6F7C-52DB-FDBD-98EF-BDD3592270DB}"/>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6" name="Google Shape;1190;p141">
            <a:extLst>
              <a:ext uri="{FF2B5EF4-FFF2-40B4-BE49-F238E27FC236}">
                <a16:creationId xmlns:a16="http://schemas.microsoft.com/office/drawing/2014/main" id="{54863AC0-AE96-FA3F-188C-5FB892441AFE}"/>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53" name="Google Shape;1753;p205"/>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sp>
        <p:nvSpPr>
          <p:cNvPr id="2" name="Google Shape;1195;p142">
            <a:extLst>
              <a:ext uri="{FF2B5EF4-FFF2-40B4-BE49-F238E27FC236}">
                <a16:creationId xmlns:a16="http://schemas.microsoft.com/office/drawing/2014/main" id="{B0D7D036-967D-C3A2-D763-A6C35298CAF9}"/>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 name="Google Shape;1196;p142">
            <a:extLst>
              <a:ext uri="{FF2B5EF4-FFF2-40B4-BE49-F238E27FC236}">
                <a16:creationId xmlns:a16="http://schemas.microsoft.com/office/drawing/2014/main" id="{26682204-CA51-1E1B-3829-30663EC15D4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197;p142">
            <a:extLst>
              <a:ext uri="{FF2B5EF4-FFF2-40B4-BE49-F238E27FC236}">
                <a16:creationId xmlns:a16="http://schemas.microsoft.com/office/drawing/2014/main" id="{FC36780B-0468-0B58-3D23-AF3B1E1FE6B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98;p142">
            <a:extLst>
              <a:ext uri="{FF2B5EF4-FFF2-40B4-BE49-F238E27FC236}">
                <a16:creationId xmlns:a16="http://schemas.microsoft.com/office/drawing/2014/main" id="{A1C26018-078C-1A99-FDA2-A8F9776315D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99;p142">
            <a:extLst>
              <a:ext uri="{FF2B5EF4-FFF2-40B4-BE49-F238E27FC236}">
                <a16:creationId xmlns:a16="http://schemas.microsoft.com/office/drawing/2014/main" id="{C2AA1650-F786-CE32-0EC5-BBC01CEF861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00;p142">
            <a:extLst>
              <a:ext uri="{FF2B5EF4-FFF2-40B4-BE49-F238E27FC236}">
                <a16:creationId xmlns:a16="http://schemas.microsoft.com/office/drawing/2014/main" id="{78A44E84-5FC1-2FE0-4000-8545BE434990}"/>
              </a:ext>
            </a:extLst>
          </p:cNvPr>
          <p:cNvGrpSpPr/>
          <p:nvPr/>
        </p:nvGrpSpPr>
        <p:grpSpPr>
          <a:xfrm>
            <a:off x="231425" y="1535349"/>
            <a:ext cx="8445649" cy="19500"/>
            <a:chOff x="231425" y="3897549"/>
            <a:chExt cx="8445649" cy="19500"/>
          </a:xfrm>
        </p:grpSpPr>
        <p:sp>
          <p:nvSpPr>
            <p:cNvPr id="8" name="Google Shape;1201;p142">
              <a:extLst>
                <a:ext uri="{FF2B5EF4-FFF2-40B4-BE49-F238E27FC236}">
                  <a16:creationId xmlns:a16="http://schemas.microsoft.com/office/drawing/2014/main" id="{A314F75D-C081-B6BB-CA41-5C5FCE11354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2;p142">
              <a:extLst>
                <a:ext uri="{FF2B5EF4-FFF2-40B4-BE49-F238E27FC236}">
                  <a16:creationId xmlns:a16="http://schemas.microsoft.com/office/drawing/2014/main" id="{3D566AD6-F4F7-8136-C087-DB25FCC4B67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3;p142">
              <a:extLst>
                <a:ext uri="{FF2B5EF4-FFF2-40B4-BE49-F238E27FC236}">
                  <a16:creationId xmlns:a16="http://schemas.microsoft.com/office/drawing/2014/main" id="{3110EB5E-A368-9D24-5B4C-C186AE66224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4;p142">
              <a:extLst>
                <a:ext uri="{FF2B5EF4-FFF2-40B4-BE49-F238E27FC236}">
                  <a16:creationId xmlns:a16="http://schemas.microsoft.com/office/drawing/2014/main" id="{6B891BF9-778F-5242-7D7E-B21CB914ECE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05;p142">
            <a:extLst>
              <a:ext uri="{FF2B5EF4-FFF2-40B4-BE49-F238E27FC236}">
                <a16:creationId xmlns:a16="http://schemas.microsoft.com/office/drawing/2014/main" id="{4C3509D5-D968-841E-497D-AF1A7955356F}"/>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3" name="Google Shape;1207;p142">
            <a:extLst>
              <a:ext uri="{FF2B5EF4-FFF2-40B4-BE49-F238E27FC236}">
                <a16:creationId xmlns:a16="http://schemas.microsoft.com/office/drawing/2014/main" id="{EF453721-719C-9B83-D7A4-7C15FAD737BE}"/>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142">
            <a:extLst>
              <a:ext uri="{FF2B5EF4-FFF2-40B4-BE49-F238E27FC236}">
                <a16:creationId xmlns:a16="http://schemas.microsoft.com/office/drawing/2014/main" id="{D0DCE326-0928-171C-6A91-4CFA3A18EDE4}"/>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142">
            <a:extLst>
              <a:ext uri="{FF2B5EF4-FFF2-40B4-BE49-F238E27FC236}">
                <a16:creationId xmlns:a16="http://schemas.microsoft.com/office/drawing/2014/main" id="{39641BA6-A70B-11F0-B763-F2F53342B048}"/>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6" name="Google Shape;1210;p142">
            <a:extLst>
              <a:ext uri="{FF2B5EF4-FFF2-40B4-BE49-F238E27FC236}">
                <a16:creationId xmlns:a16="http://schemas.microsoft.com/office/drawing/2014/main" id="{8876BCDE-42E6-3256-EB8F-E7F7359F2266}"/>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7" name="Google Shape;1211;p142">
            <a:extLst>
              <a:ext uri="{FF2B5EF4-FFF2-40B4-BE49-F238E27FC236}">
                <a16:creationId xmlns:a16="http://schemas.microsoft.com/office/drawing/2014/main" id="{BEF326F1-E555-038A-EE41-F42B4F869BD7}"/>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8" name="Google Shape;1212;p142">
            <a:extLst>
              <a:ext uri="{FF2B5EF4-FFF2-40B4-BE49-F238E27FC236}">
                <a16:creationId xmlns:a16="http://schemas.microsoft.com/office/drawing/2014/main" id="{7485A86D-C87B-1790-6CBF-258DAF221178}"/>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9" name="Google Shape;1213;p142">
            <a:extLst>
              <a:ext uri="{FF2B5EF4-FFF2-40B4-BE49-F238E27FC236}">
                <a16:creationId xmlns:a16="http://schemas.microsoft.com/office/drawing/2014/main" id="{B96CE153-2E8B-9133-9F20-6C9493B11B2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75" name="Google Shape;1775;p206"/>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218;p143">
            <a:extLst>
              <a:ext uri="{FF2B5EF4-FFF2-40B4-BE49-F238E27FC236}">
                <a16:creationId xmlns:a16="http://schemas.microsoft.com/office/drawing/2014/main" id="{283F6680-72A7-CB26-B64F-30079FC7D2EB}"/>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3" name="Google Shape;1219;p143">
            <a:extLst>
              <a:ext uri="{FF2B5EF4-FFF2-40B4-BE49-F238E27FC236}">
                <a16:creationId xmlns:a16="http://schemas.microsoft.com/office/drawing/2014/main" id="{E76BBEEA-2962-6B52-9D04-6DA887D6F588}"/>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 name="Google Shape;1220;p143">
            <a:extLst>
              <a:ext uri="{FF2B5EF4-FFF2-40B4-BE49-F238E27FC236}">
                <a16:creationId xmlns:a16="http://schemas.microsoft.com/office/drawing/2014/main" id="{10DC86AA-418B-E351-1593-D31FBC489C0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221;p143">
            <a:extLst>
              <a:ext uri="{FF2B5EF4-FFF2-40B4-BE49-F238E27FC236}">
                <a16:creationId xmlns:a16="http://schemas.microsoft.com/office/drawing/2014/main" id="{5C631F3B-723B-02F2-6C8C-58F7E07A5CA0}"/>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22;p143">
            <a:extLst>
              <a:ext uri="{FF2B5EF4-FFF2-40B4-BE49-F238E27FC236}">
                <a16:creationId xmlns:a16="http://schemas.microsoft.com/office/drawing/2014/main" id="{C3BD6E3A-3C95-525A-FAB3-F85852EAAEE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23;p143">
            <a:extLst>
              <a:ext uri="{FF2B5EF4-FFF2-40B4-BE49-F238E27FC236}">
                <a16:creationId xmlns:a16="http://schemas.microsoft.com/office/drawing/2014/main" id="{C953746A-5024-ADA4-16B1-CF0FECFAFD2F}"/>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224;p143">
            <a:extLst>
              <a:ext uri="{FF2B5EF4-FFF2-40B4-BE49-F238E27FC236}">
                <a16:creationId xmlns:a16="http://schemas.microsoft.com/office/drawing/2014/main" id="{E57B9D4C-5EDF-1959-158A-1E1D82D50D00}"/>
              </a:ext>
            </a:extLst>
          </p:cNvPr>
          <p:cNvGrpSpPr/>
          <p:nvPr/>
        </p:nvGrpSpPr>
        <p:grpSpPr>
          <a:xfrm>
            <a:off x="231425" y="1535349"/>
            <a:ext cx="8445649" cy="19500"/>
            <a:chOff x="231425" y="3897549"/>
            <a:chExt cx="8445649" cy="19500"/>
          </a:xfrm>
        </p:grpSpPr>
        <p:sp>
          <p:nvSpPr>
            <p:cNvPr id="9" name="Google Shape;1225;p143">
              <a:extLst>
                <a:ext uri="{FF2B5EF4-FFF2-40B4-BE49-F238E27FC236}">
                  <a16:creationId xmlns:a16="http://schemas.microsoft.com/office/drawing/2014/main" id="{BB82992A-E839-5BE9-36D2-EB44C2EF5C2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6;p143">
              <a:extLst>
                <a:ext uri="{FF2B5EF4-FFF2-40B4-BE49-F238E27FC236}">
                  <a16:creationId xmlns:a16="http://schemas.microsoft.com/office/drawing/2014/main" id="{2B890606-A4CC-AB16-7B53-CD1D6E8AAE03}"/>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p143">
              <a:extLst>
                <a:ext uri="{FF2B5EF4-FFF2-40B4-BE49-F238E27FC236}">
                  <a16:creationId xmlns:a16="http://schemas.microsoft.com/office/drawing/2014/main" id="{3E3D41BC-6A39-007B-068C-4503EF11A27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8;p143">
              <a:extLst>
                <a:ext uri="{FF2B5EF4-FFF2-40B4-BE49-F238E27FC236}">
                  <a16:creationId xmlns:a16="http://schemas.microsoft.com/office/drawing/2014/main" id="{F4C2B51B-F354-5725-483F-4C6BAE1E5589}"/>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29;p143">
            <a:extLst>
              <a:ext uri="{FF2B5EF4-FFF2-40B4-BE49-F238E27FC236}">
                <a16:creationId xmlns:a16="http://schemas.microsoft.com/office/drawing/2014/main" id="{079B5E3B-7659-04FC-0826-BB3AE36FB04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4" name="Google Shape;1231;p143">
            <a:extLst>
              <a:ext uri="{FF2B5EF4-FFF2-40B4-BE49-F238E27FC236}">
                <a16:creationId xmlns:a16="http://schemas.microsoft.com/office/drawing/2014/main" id="{ED3B9A7F-760E-7606-4F6A-38C8AC6DD6B3}"/>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p143">
            <a:extLst>
              <a:ext uri="{FF2B5EF4-FFF2-40B4-BE49-F238E27FC236}">
                <a16:creationId xmlns:a16="http://schemas.microsoft.com/office/drawing/2014/main" id="{402E165A-266A-315B-F948-2EA86B059825}"/>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p143">
            <a:extLst>
              <a:ext uri="{FF2B5EF4-FFF2-40B4-BE49-F238E27FC236}">
                <a16:creationId xmlns:a16="http://schemas.microsoft.com/office/drawing/2014/main" id="{639C6A2D-FDF8-43F6-13E8-3C17F5EBAEAF}"/>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7" name="Google Shape;1234;p143">
            <a:extLst>
              <a:ext uri="{FF2B5EF4-FFF2-40B4-BE49-F238E27FC236}">
                <a16:creationId xmlns:a16="http://schemas.microsoft.com/office/drawing/2014/main" id="{28369F06-D523-AD59-23D9-71D2B28D0215}"/>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8" name="Google Shape;1235;p143">
            <a:extLst>
              <a:ext uri="{FF2B5EF4-FFF2-40B4-BE49-F238E27FC236}">
                <a16:creationId xmlns:a16="http://schemas.microsoft.com/office/drawing/2014/main" id="{62B5CAF7-5171-33D0-9BA9-539B092A862E}"/>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9" name="Google Shape;1236;p143">
            <a:extLst>
              <a:ext uri="{FF2B5EF4-FFF2-40B4-BE49-F238E27FC236}">
                <a16:creationId xmlns:a16="http://schemas.microsoft.com/office/drawing/2014/main" id="{7F902779-BD7B-53C0-F62F-1613F235776D}"/>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07"/>
          <p:cNvSpPr txBox="1">
            <a:spLocks noGrp="1"/>
          </p:cNvSpPr>
          <p:nvPr>
            <p:ph type="title"/>
          </p:nvPr>
        </p:nvSpPr>
        <p:spPr>
          <a:xfrm>
            <a:off x="225824" y="137160"/>
            <a:ext cx="8759147"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Similar individuals near the cutoff get different outcomes.</a:t>
            </a:r>
            <a:endParaRPr dirty="0"/>
          </a:p>
        </p:txBody>
      </p:sp>
      <p:sp>
        <p:nvSpPr>
          <p:cNvPr id="2" name="Google Shape;1242;p144">
            <a:extLst>
              <a:ext uri="{FF2B5EF4-FFF2-40B4-BE49-F238E27FC236}">
                <a16:creationId xmlns:a16="http://schemas.microsoft.com/office/drawing/2014/main" id="{68F247B7-8C35-34F1-F5DE-453625D4BF62}"/>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Expected not to be qualified</a:t>
            </a:r>
            <a:endParaRPr sz="10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Bachelor’s, Analyst, 24M </a:t>
            </a:r>
            <a:endParaRPr sz="1000" b="1">
              <a:solidFill>
                <a:srgbClr val="FF00FF"/>
              </a:solidFill>
              <a:latin typeface="Helvetica Neue"/>
              <a:ea typeface="Helvetica Neue"/>
              <a:cs typeface="Helvetica Neue"/>
              <a:sym typeface="Helvetica Neue"/>
            </a:endParaRPr>
          </a:p>
        </p:txBody>
      </p:sp>
      <p:sp>
        <p:nvSpPr>
          <p:cNvPr id="3" name="Google Shape;1243;p144">
            <a:extLst>
              <a:ext uri="{FF2B5EF4-FFF2-40B4-BE49-F238E27FC236}">
                <a16:creationId xmlns:a16="http://schemas.microsoft.com/office/drawing/2014/main" id="{48F5FCB2-077B-E0B9-F7E8-37D791043E89}"/>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4" name="Google Shape;1244;p144">
            <a:extLst>
              <a:ext uri="{FF2B5EF4-FFF2-40B4-BE49-F238E27FC236}">
                <a16:creationId xmlns:a16="http://schemas.microsoft.com/office/drawing/2014/main" id="{424FB969-D10C-A1E7-EBD6-E9B7418AECF7}"/>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5" name="Google Shape;1245;p144">
            <a:extLst>
              <a:ext uri="{FF2B5EF4-FFF2-40B4-BE49-F238E27FC236}">
                <a16:creationId xmlns:a16="http://schemas.microsoft.com/office/drawing/2014/main" id="{CB7FCE4A-3421-07E1-A1DD-C9FE93F82701}"/>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8"/>
          <p:cNvSpPr txBox="1">
            <a:spLocks noGrp="1"/>
          </p:cNvSpPr>
          <p:nvPr>
            <p:ph type="title"/>
          </p:nvPr>
        </p:nvSpPr>
        <p:spPr>
          <a:xfrm>
            <a:off x="0" y="137150"/>
            <a:ext cx="9033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The model has been running in the background, let’s review outcomes.</a:t>
            </a:r>
            <a:endParaRPr sz="2100"/>
          </a:p>
        </p:txBody>
      </p:sp>
      <p:cxnSp>
        <p:nvCxnSpPr>
          <p:cNvPr id="2" name="Google Shape;1251;p145">
            <a:extLst>
              <a:ext uri="{FF2B5EF4-FFF2-40B4-BE49-F238E27FC236}">
                <a16:creationId xmlns:a16="http://schemas.microsoft.com/office/drawing/2014/main" id="{ED5A564F-A35D-4D72-1C46-20D99ACAF0B5}"/>
              </a:ext>
            </a:extLst>
          </p:cNvPr>
          <p:cNvCxnSpPr/>
          <p:nvPr/>
        </p:nvCxnSpPr>
        <p:spPr>
          <a:xfrm>
            <a:off x="4467551"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3" name="Google Shape;1252;p145">
            <a:extLst>
              <a:ext uri="{FF2B5EF4-FFF2-40B4-BE49-F238E27FC236}">
                <a16:creationId xmlns:a16="http://schemas.microsoft.com/office/drawing/2014/main" id="{6D6DD38A-038B-47D2-1B87-86BEBE856270}"/>
              </a:ext>
            </a:extLst>
          </p:cNvPr>
          <p:cNvSpPr txBox="1"/>
          <p:nvPr/>
        </p:nvSpPr>
        <p:spPr>
          <a:xfrm>
            <a:off x="8471337"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53;p145">
            <a:extLst>
              <a:ext uri="{FF2B5EF4-FFF2-40B4-BE49-F238E27FC236}">
                <a16:creationId xmlns:a16="http://schemas.microsoft.com/office/drawing/2014/main" id="{8DF9AA6C-854F-F06A-05E2-E478577EACAC}"/>
              </a:ext>
            </a:extLst>
          </p:cNvPr>
          <p:cNvSpPr/>
          <p:nvPr/>
        </p:nvSpPr>
        <p:spPr>
          <a:xfrm>
            <a:off x="88903"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54;p145">
            <a:extLst>
              <a:ext uri="{FF2B5EF4-FFF2-40B4-BE49-F238E27FC236}">
                <a16:creationId xmlns:a16="http://schemas.microsoft.com/office/drawing/2014/main" id="{978314FA-FC11-D181-C437-84137EC447CF}"/>
              </a:ext>
            </a:extLst>
          </p:cNvPr>
          <p:cNvSpPr/>
          <p:nvPr/>
        </p:nvSpPr>
        <p:spPr>
          <a:xfrm>
            <a:off x="8683894"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55;p145">
            <a:extLst>
              <a:ext uri="{FF2B5EF4-FFF2-40B4-BE49-F238E27FC236}">
                <a16:creationId xmlns:a16="http://schemas.microsoft.com/office/drawing/2014/main" id="{434AA19E-7757-C534-6426-2319039E6940}"/>
              </a:ext>
            </a:extLst>
          </p:cNvPr>
          <p:cNvSpPr txBox="1"/>
          <p:nvPr/>
        </p:nvSpPr>
        <p:spPr>
          <a:xfrm>
            <a:off x="-98438"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56;p145">
            <a:extLst>
              <a:ext uri="{FF2B5EF4-FFF2-40B4-BE49-F238E27FC236}">
                <a16:creationId xmlns:a16="http://schemas.microsoft.com/office/drawing/2014/main" id="{802CFFA2-A52B-C911-C2E5-5422301135DF}"/>
              </a:ext>
            </a:extLst>
          </p:cNvPr>
          <p:cNvGrpSpPr/>
          <p:nvPr/>
        </p:nvGrpSpPr>
        <p:grpSpPr>
          <a:xfrm>
            <a:off x="231438" y="2261799"/>
            <a:ext cx="8445649" cy="19500"/>
            <a:chOff x="231425" y="3897549"/>
            <a:chExt cx="8445649" cy="19500"/>
          </a:xfrm>
        </p:grpSpPr>
        <p:sp>
          <p:nvSpPr>
            <p:cNvPr id="8" name="Google Shape;1257;p145">
              <a:extLst>
                <a:ext uri="{FF2B5EF4-FFF2-40B4-BE49-F238E27FC236}">
                  <a16:creationId xmlns:a16="http://schemas.microsoft.com/office/drawing/2014/main" id="{68055E3D-5749-E57A-295A-9C53D7BCD409}"/>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8;p145">
              <a:extLst>
                <a:ext uri="{FF2B5EF4-FFF2-40B4-BE49-F238E27FC236}">
                  <a16:creationId xmlns:a16="http://schemas.microsoft.com/office/drawing/2014/main" id="{785C730A-B3CD-DC92-2097-CB78632C112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145">
              <a:extLst>
                <a:ext uri="{FF2B5EF4-FFF2-40B4-BE49-F238E27FC236}">
                  <a16:creationId xmlns:a16="http://schemas.microsoft.com/office/drawing/2014/main" id="{BF219BCF-97E0-6CAA-8693-0C39F6091D9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145">
              <a:extLst>
                <a:ext uri="{FF2B5EF4-FFF2-40B4-BE49-F238E27FC236}">
                  <a16:creationId xmlns:a16="http://schemas.microsoft.com/office/drawing/2014/main" id="{F9465148-1C9D-AED3-EA43-C38BDEC5C76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61;p145">
            <a:extLst>
              <a:ext uri="{FF2B5EF4-FFF2-40B4-BE49-F238E27FC236}">
                <a16:creationId xmlns:a16="http://schemas.microsoft.com/office/drawing/2014/main" id="{20C35E1A-99FF-D5D5-FB15-8DA8F01A85C4}"/>
              </a:ext>
            </a:extLst>
          </p:cNvPr>
          <p:cNvSpPr/>
          <p:nvPr/>
        </p:nvSpPr>
        <p:spPr>
          <a:xfrm>
            <a:off x="777541"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262;p145">
            <a:extLst>
              <a:ext uri="{FF2B5EF4-FFF2-40B4-BE49-F238E27FC236}">
                <a16:creationId xmlns:a16="http://schemas.microsoft.com/office/drawing/2014/main" id="{20FF91DF-1D4B-7E97-51CF-ED9758A0E927}"/>
              </a:ext>
            </a:extLst>
          </p:cNvPr>
          <p:cNvSpPr/>
          <p:nvPr/>
        </p:nvSpPr>
        <p:spPr>
          <a:xfrm>
            <a:off x="133666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263;p145">
            <a:extLst>
              <a:ext uri="{FF2B5EF4-FFF2-40B4-BE49-F238E27FC236}">
                <a16:creationId xmlns:a16="http://schemas.microsoft.com/office/drawing/2014/main" id="{270B4740-2E45-E2E4-1BA5-0D82B98593BD}"/>
              </a:ext>
            </a:extLst>
          </p:cNvPr>
          <p:cNvSpPr/>
          <p:nvPr/>
        </p:nvSpPr>
        <p:spPr>
          <a:xfrm>
            <a:off x="305116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4;p145">
            <a:extLst>
              <a:ext uri="{FF2B5EF4-FFF2-40B4-BE49-F238E27FC236}">
                <a16:creationId xmlns:a16="http://schemas.microsoft.com/office/drawing/2014/main" id="{270D67D1-029B-A32A-B1F9-6129D3E0AB58}"/>
              </a:ext>
            </a:extLst>
          </p:cNvPr>
          <p:cNvSpPr/>
          <p:nvPr/>
        </p:nvSpPr>
        <p:spPr>
          <a:xfrm>
            <a:off x="262254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5;p145">
            <a:extLst>
              <a:ext uri="{FF2B5EF4-FFF2-40B4-BE49-F238E27FC236}">
                <a16:creationId xmlns:a16="http://schemas.microsoft.com/office/drawing/2014/main" id="{444E466E-6371-9D76-1863-BE075251076A}"/>
              </a:ext>
            </a:extLst>
          </p:cNvPr>
          <p:cNvSpPr/>
          <p:nvPr/>
        </p:nvSpPr>
        <p:spPr>
          <a:xfrm>
            <a:off x="2193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6;p145">
            <a:extLst>
              <a:ext uri="{FF2B5EF4-FFF2-40B4-BE49-F238E27FC236}">
                <a16:creationId xmlns:a16="http://schemas.microsoft.com/office/drawing/2014/main" id="{F74627A8-C70B-E6DA-58F1-00C73FAA19E6}"/>
              </a:ext>
            </a:extLst>
          </p:cNvPr>
          <p:cNvSpPr/>
          <p:nvPr/>
        </p:nvSpPr>
        <p:spPr>
          <a:xfrm>
            <a:off x="43321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7;p145">
            <a:extLst>
              <a:ext uri="{FF2B5EF4-FFF2-40B4-BE49-F238E27FC236}">
                <a16:creationId xmlns:a16="http://schemas.microsoft.com/office/drawing/2014/main" id="{EB6E8389-1CFF-E1A7-6C7D-EA27A60CCA7A}"/>
              </a:ext>
            </a:extLst>
          </p:cNvPr>
          <p:cNvSpPr/>
          <p:nvPr/>
        </p:nvSpPr>
        <p:spPr>
          <a:xfrm>
            <a:off x="4528841"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8;p145">
            <a:extLst>
              <a:ext uri="{FF2B5EF4-FFF2-40B4-BE49-F238E27FC236}">
                <a16:creationId xmlns:a16="http://schemas.microsoft.com/office/drawing/2014/main" id="{4F7C0E56-AB80-EE7C-1DEA-314F5C94EB12}"/>
              </a:ext>
            </a:extLst>
          </p:cNvPr>
          <p:cNvSpPr/>
          <p:nvPr/>
        </p:nvSpPr>
        <p:spPr>
          <a:xfrm>
            <a:off x="816609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9;p145">
            <a:extLst>
              <a:ext uri="{FF2B5EF4-FFF2-40B4-BE49-F238E27FC236}">
                <a16:creationId xmlns:a16="http://schemas.microsoft.com/office/drawing/2014/main" id="{B147D20B-C443-1154-2896-804378362E28}"/>
              </a:ext>
            </a:extLst>
          </p:cNvPr>
          <p:cNvSpPr/>
          <p:nvPr/>
        </p:nvSpPr>
        <p:spPr>
          <a:xfrm>
            <a:off x="7527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70;p145">
            <a:extLst>
              <a:ext uri="{FF2B5EF4-FFF2-40B4-BE49-F238E27FC236}">
                <a16:creationId xmlns:a16="http://schemas.microsoft.com/office/drawing/2014/main" id="{BCB6B78B-F3A2-02BB-E080-541F8EA634FA}"/>
              </a:ext>
            </a:extLst>
          </p:cNvPr>
          <p:cNvSpPr/>
          <p:nvPr/>
        </p:nvSpPr>
        <p:spPr>
          <a:xfrm>
            <a:off x="6435153"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71;p145">
            <a:extLst>
              <a:ext uri="{FF2B5EF4-FFF2-40B4-BE49-F238E27FC236}">
                <a16:creationId xmlns:a16="http://schemas.microsoft.com/office/drawing/2014/main" id="{0B79C5D0-37DC-4AE6-984F-BC286103F0F4}"/>
              </a:ext>
            </a:extLst>
          </p:cNvPr>
          <p:cNvSpPr/>
          <p:nvPr/>
        </p:nvSpPr>
        <p:spPr>
          <a:xfrm>
            <a:off x="5546928"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2;p145">
            <a:extLst>
              <a:ext uri="{FF2B5EF4-FFF2-40B4-BE49-F238E27FC236}">
                <a16:creationId xmlns:a16="http://schemas.microsoft.com/office/drawing/2014/main" id="{DB9B481D-EEAB-65AA-DB94-CB497F4C0445}"/>
              </a:ext>
            </a:extLst>
          </p:cNvPr>
          <p:cNvSpPr/>
          <p:nvPr/>
        </p:nvSpPr>
        <p:spPr>
          <a:xfrm>
            <a:off x="4299053"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3;p145">
            <a:extLst>
              <a:ext uri="{FF2B5EF4-FFF2-40B4-BE49-F238E27FC236}">
                <a16:creationId xmlns:a16="http://schemas.microsoft.com/office/drawing/2014/main" id="{2D174651-8919-23CC-91F8-BA245DB1BDE7}"/>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5" name="Google Shape;1274;p145">
            <a:extLst>
              <a:ext uri="{FF2B5EF4-FFF2-40B4-BE49-F238E27FC236}">
                <a16:creationId xmlns:a16="http://schemas.microsoft.com/office/drawing/2014/main" id="{365AD05D-B6CB-879B-53B7-67871FC38BFF}"/>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6" name="Google Shape;1275;p145">
            <a:extLst>
              <a:ext uri="{FF2B5EF4-FFF2-40B4-BE49-F238E27FC236}">
                <a16:creationId xmlns:a16="http://schemas.microsoft.com/office/drawing/2014/main" id="{A810E3AC-FB2D-561E-EFF4-77828166BBF5}"/>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7" name="Google Shape;1276;p145">
            <a:extLst>
              <a:ext uri="{FF2B5EF4-FFF2-40B4-BE49-F238E27FC236}">
                <a16:creationId xmlns:a16="http://schemas.microsoft.com/office/drawing/2014/main" id="{6DE93258-04E5-E6A5-6DE0-C01733F41873}"/>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
        <p:nvSpPr>
          <p:cNvPr id="28" name="Google Shape;1277;p145">
            <a:extLst>
              <a:ext uri="{FF2B5EF4-FFF2-40B4-BE49-F238E27FC236}">
                <a16:creationId xmlns:a16="http://schemas.microsoft.com/office/drawing/2014/main" id="{7E3AD7D5-39D7-0309-7D71-7396B9C8B55A}"/>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The model correctly identified 2 candidates as qualified &amp; 6 as unqualified.  8 (2+6) / 12 = 66% accuracy…better than random!</a:t>
            </a:r>
            <a:endParaRPr sz="1100">
              <a:solidFill>
                <a:srgbClr val="FFFFFF"/>
              </a:solidFill>
              <a:latin typeface="Titillium Web"/>
              <a:ea typeface="Titillium Web"/>
              <a:cs typeface="Titillium Web"/>
              <a:sym typeface="Titillium Web"/>
            </a:endParaRPr>
          </a:p>
        </p:txBody>
      </p:sp>
      <p:sp>
        <p:nvSpPr>
          <p:cNvPr id="29" name="Google Shape;1278;p145">
            <a:extLst>
              <a:ext uri="{FF2B5EF4-FFF2-40B4-BE49-F238E27FC236}">
                <a16:creationId xmlns:a16="http://schemas.microsoft.com/office/drawing/2014/main" id="{30A440AC-AFE9-36D0-6DC4-695B1A2B2FC1}"/>
              </a:ext>
            </a:extLst>
          </p:cNvPr>
          <p:cNvSpPr txBox="1"/>
          <p:nvPr/>
        </p:nvSpPr>
        <p:spPr>
          <a:xfrm>
            <a:off x="8079450" y="19259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30" name="Google Shape;1279;p145">
            <a:extLst>
              <a:ext uri="{FF2B5EF4-FFF2-40B4-BE49-F238E27FC236}">
                <a16:creationId xmlns:a16="http://schemas.microsoft.com/office/drawing/2014/main" id="{AD20EAD7-27FC-DB4F-7E7C-9B439035EAE9}"/>
              </a:ext>
            </a:extLst>
          </p:cNvPr>
          <p:cNvSpPr txBox="1"/>
          <p:nvPr/>
        </p:nvSpPr>
        <p:spPr>
          <a:xfrm>
            <a:off x="183250" y="19259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pic>
        <p:nvPicPr>
          <p:cNvPr id="31" name="Google Shape;1280;p145">
            <a:extLst>
              <a:ext uri="{FF2B5EF4-FFF2-40B4-BE49-F238E27FC236}">
                <a16:creationId xmlns:a16="http://schemas.microsoft.com/office/drawing/2014/main" id="{F060F02F-A7D8-674D-34EB-EBB2852F8DF4}"/>
              </a:ext>
            </a:extLst>
          </p:cNvPr>
          <p:cNvPicPr preferRelativeResize="0"/>
          <p:nvPr/>
        </p:nvPicPr>
        <p:blipFill>
          <a:blip r:embed="rId3">
            <a:alphaModFix/>
          </a:blip>
          <a:stretch>
            <a:fillRect/>
          </a:stretch>
        </p:blipFill>
        <p:spPr>
          <a:xfrm>
            <a:off x="4487251" y="2437988"/>
            <a:ext cx="220309" cy="252000"/>
          </a:xfrm>
          <a:prstGeom prst="rect">
            <a:avLst/>
          </a:prstGeom>
          <a:noFill/>
          <a:ln>
            <a:noFill/>
          </a:ln>
        </p:spPr>
      </p:pic>
      <p:pic>
        <p:nvPicPr>
          <p:cNvPr id="32" name="Google Shape;1281;p145">
            <a:extLst>
              <a:ext uri="{FF2B5EF4-FFF2-40B4-BE49-F238E27FC236}">
                <a16:creationId xmlns:a16="http://schemas.microsoft.com/office/drawing/2014/main" id="{9FEB60CA-D550-0268-3410-11FB0FFF0E32}"/>
              </a:ext>
            </a:extLst>
          </p:cNvPr>
          <p:cNvPicPr preferRelativeResize="0"/>
          <p:nvPr/>
        </p:nvPicPr>
        <p:blipFill>
          <a:blip r:embed="rId3">
            <a:alphaModFix/>
          </a:blip>
          <a:stretch>
            <a:fillRect/>
          </a:stretch>
        </p:blipFill>
        <p:spPr>
          <a:xfrm>
            <a:off x="6393551" y="2437988"/>
            <a:ext cx="220309" cy="252000"/>
          </a:xfrm>
          <a:prstGeom prst="rect">
            <a:avLst/>
          </a:prstGeom>
          <a:noFill/>
          <a:ln>
            <a:noFill/>
          </a:ln>
        </p:spPr>
      </p:pic>
      <p:pic>
        <p:nvPicPr>
          <p:cNvPr id="33" name="Google Shape;1282;p145">
            <a:extLst>
              <a:ext uri="{FF2B5EF4-FFF2-40B4-BE49-F238E27FC236}">
                <a16:creationId xmlns:a16="http://schemas.microsoft.com/office/drawing/2014/main" id="{927E5C59-F821-E2D7-69AA-01A436FF5AF1}"/>
              </a:ext>
            </a:extLst>
          </p:cNvPr>
          <p:cNvPicPr preferRelativeResize="0"/>
          <p:nvPr/>
        </p:nvPicPr>
        <p:blipFill>
          <a:blip r:embed="rId3">
            <a:alphaModFix/>
          </a:blip>
          <a:stretch>
            <a:fillRect/>
          </a:stretch>
        </p:blipFill>
        <p:spPr>
          <a:xfrm>
            <a:off x="4257451" y="2437988"/>
            <a:ext cx="220309" cy="252000"/>
          </a:xfrm>
          <a:prstGeom prst="rect">
            <a:avLst/>
          </a:prstGeom>
          <a:noFill/>
          <a:ln>
            <a:noFill/>
          </a:ln>
        </p:spPr>
      </p:pic>
      <p:pic>
        <p:nvPicPr>
          <p:cNvPr id="34" name="Google Shape;1283;p145">
            <a:extLst>
              <a:ext uri="{FF2B5EF4-FFF2-40B4-BE49-F238E27FC236}">
                <a16:creationId xmlns:a16="http://schemas.microsoft.com/office/drawing/2014/main" id="{1C1964DE-BD37-C83F-12AC-2FB90AD17E60}"/>
              </a:ext>
            </a:extLst>
          </p:cNvPr>
          <p:cNvPicPr preferRelativeResize="0"/>
          <p:nvPr/>
        </p:nvPicPr>
        <p:blipFill>
          <a:blip r:embed="rId3">
            <a:alphaModFix/>
          </a:blip>
          <a:stretch>
            <a:fillRect/>
          </a:stretch>
        </p:blipFill>
        <p:spPr>
          <a:xfrm>
            <a:off x="3009576" y="2437988"/>
            <a:ext cx="220309" cy="252000"/>
          </a:xfrm>
          <a:prstGeom prst="rect">
            <a:avLst/>
          </a:prstGeom>
          <a:noFill/>
          <a:ln>
            <a:noFill/>
          </a:ln>
        </p:spPr>
      </p:pic>
      <p:pic>
        <p:nvPicPr>
          <p:cNvPr id="35" name="Google Shape;1284;p145">
            <a:extLst>
              <a:ext uri="{FF2B5EF4-FFF2-40B4-BE49-F238E27FC236}">
                <a16:creationId xmlns:a16="http://schemas.microsoft.com/office/drawing/2014/main" id="{41BCCD89-11A6-FB36-9211-1200226E74E7}"/>
              </a:ext>
            </a:extLst>
          </p:cNvPr>
          <p:cNvPicPr preferRelativeResize="0"/>
          <p:nvPr/>
        </p:nvPicPr>
        <p:blipFill>
          <a:blip r:embed="rId3">
            <a:alphaModFix/>
          </a:blip>
          <a:stretch>
            <a:fillRect/>
          </a:stretch>
        </p:blipFill>
        <p:spPr>
          <a:xfrm>
            <a:off x="2605814" y="2437988"/>
            <a:ext cx="220309" cy="252000"/>
          </a:xfrm>
          <a:prstGeom prst="rect">
            <a:avLst/>
          </a:prstGeom>
          <a:noFill/>
          <a:ln>
            <a:noFill/>
          </a:ln>
        </p:spPr>
      </p:pic>
      <p:pic>
        <p:nvPicPr>
          <p:cNvPr id="36" name="Google Shape;1285;p145">
            <a:extLst>
              <a:ext uri="{FF2B5EF4-FFF2-40B4-BE49-F238E27FC236}">
                <a16:creationId xmlns:a16="http://schemas.microsoft.com/office/drawing/2014/main" id="{27246447-F16C-726B-2002-182C3B9E195E}"/>
              </a:ext>
            </a:extLst>
          </p:cNvPr>
          <p:cNvPicPr preferRelativeResize="0"/>
          <p:nvPr/>
        </p:nvPicPr>
        <p:blipFill>
          <a:blip r:embed="rId3">
            <a:alphaModFix/>
          </a:blip>
          <a:stretch>
            <a:fillRect/>
          </a:stretch>
        </p:blipFill>
        <p:spPr>
          <a:xfrm>
            <a:off x="2152326" y="2437988"/>
            <a:ext cx="220309" cy="252000"/>
          </a:xfrm>
          <a:prstGeom prst="rect">
            <a:avLst/>
          </a:prstGeom>
          <a:noFill/>
          <a:ln>
            <a:noFill/>
          </a:ln>
        </p:spPr>
      </p:pic>
      <p:pic>
        <p:nvPicPr>
          <p:cNvPr id="37" name="Google Shape;1286;p145">
            <a:extLst>
              <a:ext uri="{FF2B5EF4-FFF2-40B4-BE49-F238E27FC236}">
                <a16:creationId xmlns:a16="http://schemas.microsoft.com/office/drawing/2014/main" id="{DC3F9C6C-F7F6-B235-40C0-60190AF29DC9}"/>
              </a:ext>
            </a:extLst>
          </p:cNvPr>
          <p:cNvPicPr preferRelativeResize="0"/>
          <p:nvPr/>
        </p:nvPicPr>
        <p:blipFill>
          <a:blip r:embed="rId3">
            <a:alphaModFix/>
          </a:blip>
          <a:stretch>
            <a:fillRect/>
          </a:stretch>
        </p:blipFill>
        <p:spPr>
          <a:xfrm>
            <a:off x="1295076" y="2437988"/>
            <a:ext cx="220309" cy="252000"/>
          </a:xfrm>
          <a:prstGeom prst="rect">
            <a:avLst/>
          </a:prstGeom>
          <a:noFill/>
          <a:ln>
            <a:noFill/>
          </a:ln>
        </p:spPr>
      </p:pic>
      <p:pic>
        <p:nvPicPr>
          <p:cNvPr id="38" name="Google Shape;1287;p145">
            <a:extLst>
              <a:ext uri="{FF2B5EF4-FFF2-40B4-BE49-F238E27FC236}">
                <a16:creationId xmlns:a16="http://schemas.microsoft.com/office/drawing/2014/main" id="{DEF8A819-B309-11DF-58FD-030AE867E089}"/>
              </a:ext>
            </a:extLst>
          </p:cNvPr>
          <p:cNvPicPr preferRelativeResize="0"/>
          <p:nvPr/>
        </p:nvPicPr>
        <p:blipFill>
          <a:blip r:embed="rId3">
            <a:alphaModFix/>
          </a:blip>
          <a:stretch>
            <a:fillRect/>
          </a:stretch>
        </p:blipFill>
        <p:spPr>
          <a:xfrm>
            <a:off x="744064" y="2437988"/>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09"/>
          <p:cNvSpPr txBox="1">
            <a:spLocks noGrp="1"/>
          </p:cNvSpPr>
          <p:nvPr>
            <p:ph type="title"/>
          </p:nvPr>
        </p:nvSpPr>
        <p:spPr>
          <a:xfrm>
            <a:off x="35375" y="137150"/>
            <a:ext cx="85647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Using the historical outcomes, where should we put the green line.  </a:t>
            </a:r>
            <a:r>
              <a:rPr lang="en" sz="1500" b="0" i="1">
                <a:solidFill>
                  <a:srgbClr val="666666"/>
                </a:solidFill>
              </a:rPr>
              <a:t>Let’s make sure we are fair by two groups.</a:t>
            </a:r>
            <a:endParaRPr sz="1500" b="0" i="1">
              <a:solidFill>
                <a:srgbClr val="666666"/>
              </a:solidFill>
            </a:endParaRPr>
          </a:p>
        </p:txBody>
      </p:sp>
      <p:cxnSp>
        <p:nvCxnSpPr>
          <p:cNvPr id="2" name="Google Shape;1293;p146">
            <a:extLst>
              <a:ext uri="{FF2B5EF4-FFF2-40B4-BE49-F238E27FC236}">
                <a16:creationId xmlns:a16="http://schemas.microsoft.com/office/drawing/2014/main" id="{1936DF5C-6D32-9ABE-8E23-1AB7A4AB22DA}"/>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3" name="Google Shape;1294;p146">
            <a:extLst>
              <a:ext uri="{FF2B5EF4-FFF2-40B4-BE49-F238E27FC236}">
                <a16:creationId xmlns:a16="http://schemas.microsoft.com/office/drawing/2014/main" id="{EE44BB3A-09E9-4EBE-9B97-3760E6D023C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95;p146">
            <a:extLst>
              <a:ext uri="{FF2B5EF4-FFF2-40B4-BE49-F238E27FC236}">
                <a16:creationId xmlns:a16="http://schemas.microsoft.com/office/drawing/2014/main" id="{0726E31E-E7DA-D6D7-8ECF-77F7425BB8B5}"/>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96;p146">
            <a:extLst>
              <a:ext uri="{FF2B5EF4-FFF2-40B4-BE49-F238E27FC236}">
                <a16:creationId xmlns:a16="http://schemas.microsoft.com/office/drawing/2014/main" id="{F89F1C69-781F-57FF-6750-4127E725FD5D}"/>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97;p146">
            <a:extLst>
              <a:ext uri="{FF2B5EF4-FFF2-40B4-BE49-F238E27FC236}">
                <a16:creationId xmlns:a16="http://schemas.microsoft.com/office/drawing/2014/main" id="{DA06D3A4-FCF2-178A-10D2-A0D041728910}"/>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98;p146">
            <a:extLst>
              <a:ext uri="{FF2B5EF4-FFF2-40B4-BE49-F238E27FC236}">
                <a16:creationId xmlns:a16="http://schemas.microsoft.com/office/drawing/2014/main" id="{66BD92FE-BF9B-E259-100F-DE2C4ECFA004}"/>
              </a:ext>
            </a:extLst>
          </p:cNvPr>
          <p:cNvGrpSpPr/>
          <p:nvPr/>
        </p:nvGrpSpPr>
        <p:grpSpPr>
          <a:xfrm>
            <a:off x="231438" y="2033199"/>
            <a:ext cx="8445649" cy="19500"/>
            <a:chOff x="231425" y="3897549"/>
            <a:chExt cx="8445649" cy="19500"/>
          </a:xfrm>
        </p:grpSpPr>
        <p:sp>
          <p:nvSpPr>
            <p:cNvPr id="8" name="Google Shape;1299;p146">
              <a:extLst>
                <a:ext uri="{FF2B5EF4-FFF2-40B4-BE49-F238E27FC236}">
                  <a16:creationId xmlns:a16="http://schemas.microsoft.com/office/drawing/2014/main" id="{0CE02061-19DB-EC35-1770-F0FE3D5E24A2}"/>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146">
              <a:extLst>
                <a:ext uri="{FF2B5EF4-FFF2-40B4-BE49-F238E27FC236}">
                  <a16:creationId xmlns:a16="http://schemas.microsoft.com/office/drawing/2014/main" id="{D00BDEBB-4D85-5C80-24E2-2EA4DD2D92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146">
              <a:extLst>
                <a:ext uri="{FF2B5EF4-FFF2-40B4-BE49-F238E27FC236}">
                  <a16:creationId xmlns:a16="http://schemas.microsoft.com/office/drawing/2014/main" id="{DF7354F5-160B-84D4-8E9D-2D4301CE469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146">
              <a:extLst>
                <a:ext uri="{FF2B5EF4-FFF2-40B4-BE49-F238E27FC236}">
                  <a16:creationId xmlns:a16="http://schemas.microsoft.com/office/drawing/2014/main" id="{2AC6976D-2EA9-87A4-8F4B-DB2A8EEAA2F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03;p146">
            <a:extLst>
              <a:ext uri="{FF2B5EF4-FFF2-40B4-BE49-F238E27FC236}">
                <a16:creationId xmlns:a16="http://schemas.microsoft.com/office/drawing/2014/main" id="{2525BC6F-9248-0C75-15DF-25F04C185262}"/>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04;p146">
            <a:extLst>
              <a:ext uri="{FF2B5EF4-FFF2-40B4-BE49-F238E27FC236}">
                <a16:creationId xmlns:a16="http://schemas.microsoft.com/office/drawing/2014/main" id="{55199550-8BC3-14FC-9AB6-3F9907129F78}"/>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5;p146">
            <a:extLst>
              <a:ext uri="{FF2B5EF4-FFF2-40B4-BE49-F238E27FC236}">
                <a16:creationId xmlns:a16="http://schemas.microsoft.com/office/drawing/2014/main" id="{897ECE47-C6A5-982E-B026-3A8BDE8E743D}"/>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6;p146">
            <a:extLst>
              <a:ext uri="{FF2B5EF4-FFF2-40B4-BE49-F238E27FC236}">
                <a16:creationId xmlns:a16="http://schemas.microsoft.com/office/drawing/2014/main" id="{3381C227-AC14-8159-0F92-7B08A2E11232}"/>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7;p146">
            <a:extLst>
              <a:ext uri="{FF2B5EF4-FFF2-40B4-BE49-F238E27FC236}">
                <a16:creationId xmlns:a16="http://schemas.microsoft.com/office/drawing/2014/main" id="{46DD2588-F39E-7EF1-A739-D94FCB5E6200}"/>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8;p146">
            <a:extLst>
              <a:ext uri="{FF2B5EF4-FFF2-40B4-BE49-F238E27FC236}">
                <a16:creationId xmlns:a16="http://schemas.microsoft.com/office/drawing/2014/main" id="{F4220FFC-27E8-94F9-C4EE-0B4735CF7A5A}"/>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09;p146">
            <a:extLst>
              <a:ext uri="{FF2B5EF4-FFF2-40B4-BE49-F238E27FC236}">
                <a16:creationId xmlns:a16="http://schemas.microsoft.com/office/drawing/2014/main" id="{54B38304-F22A-F834-57AF-7D72258B9B95}"/>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10;p146">
            <a:extLst>
              <a:ext uri="{FF2B5EF4-FFF2-40B4-BE49-F238E27FC236}">
                <a16:creationId xmlns:a16="http://schemas.microsoft.com/office/drawing/2014/main" id="{84911E53-EECA-6BE7-5B3F-6FE262AD0F73}"/>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1;p146">
            <a:extLst>
              <a:ext uri="{FF2B5EF4-FFF2-40B4-BE49-F238E27FC236}">
                <a16:creationId xmlns:a16="http://schemas.microsoft.com/office/drawing/2014/main" id="{6030CF48-5283-5FC2-1D5E-CBF9704D758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1" name="Google Shape;1312;p146">
            <a:extLst>
              <a:ext uri="{FF2B5EF4-FFF2-40B4-BE49-F238E27FC236}">
                <a16:creationId xmlns:a16="http://schemas.microsoft.com/office/drawing/2014/main" id="{2D50CBA9-92E3-358F-B67B-AF9D5870A966}"/>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2" name="Google Shape;1313;p146">
            <a:extLst>
              <a:ext uri="{FF2B5EF4-FFF2-40B4-BE49-F238E27FC236}">
                <a16:creationId xmlns:a16="http://schemas.microsoft.com/office/drawing/2014/main" id="{B0BF5487-1367-FE1C-80F9-C242F78E428D}"/>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4;p146">
            <a:extLst>
              <a:ext uri="{FF2B5EF4-FFF2-40B4-BE49-F238E27FC236}">
                <a16:creationId xmlns:a16="http://schemas.microsoft.com/office/drawing/2014/main" id="{C8A60F14-F6DF-8796-D253-6031EDC38D4F}"/>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15;p146">
            <a:extLst>
              <a:ext uri="{FF2B5EF4-FFF2-40B4-BE49-F238E27FC236}">
                <a16:creationId xmlns:a16="http://schemas.microsoft.com/office/drawing/2014/main" id="{4701DEB5-E6AB-0BD0-4443-783A62C3AAD6}"/>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5" name="Google Shape;1316;p146">
            <a:extLst>
              <a:ext uri="{FF2B5EF4-FFF2-40B4-BE49-F238E27FC236}">
                <a16:creationId xmlns:a16="http://schemas.microsoft.com/office/drawing/2014/main" id="{156CB0FB-1C22-EE6F-F40F-7F28BA25F98E}"/>
              </a:ext>
            </a:extLst>
          </p:cNvPr>
          <p:cNvGrpSpPr/>
          <p:nvPr/>
        </p:nvGrpSpPr>
        <p:grpSpPr>
          <a:xfrm>
            <a:off x="231438" y="3633399"/>
            <a:ext cx="8445649" cy="19500"/>
            <a:chOff x="231425" y="3897549"/>
            <a:chExt cx="8445649" cy="19500"/>
          </a:xfrm>
        </p:grpSpPr>
        <p:sp>
          <p:nvSpPr>
            <p:cNvPr id="26" name="Google Shape;1317;p146">
              <a:extLst>
                <a:ext uri="{FF2B5EF4-FFF2-40B4-BE49-F238E27FC236}">
                  <a16:creationId xmlns:a16="http://schemas.microsoft.com/office/drawing/2014/main" id="{97B9E6E0-CBDA-4067-048E-F18B074731E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8;p146">
              <a:extLst>
                <a:ext uri="{FF2B5EF4-FFF2-40B4-BE49-F238E27FC236}">
                  <a16:creationId xmlns:a16="http://schemas.microsoft.com/office/drawing/2014/main" id="{455BFD47-0437-07C3-AA3D-75ABB4DD8DD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9;p146">
              <a:extLst>
                <a:ext uri="{FF2B5EF4-FFF2-40B4-BE49-F238E27FC236}">
                  <a16:creationId xmlns:a16="http://schemas.microsoft.com/office/drawing/2014/main" id="{3F3622AC-3C80-E8D3-8914-ECF55B38804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0;p146">
              <a:extLst>
                <a:ext uri="{FF2B5EF4-FFF2-40B4-BE49-F238E27FC236}">
                  <a16:creationId xmlns:a16="http://schemas.microsoft.com/office/drawing/2014/main" id="{FC18F54B-B55E-2134-4DEC-4A6AE971C74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21;p146">
            <a:extLst>
              <a:ext uri="{FF2B5EF4-FFF2-40B4-BE49-F238E27FC236}">
                <a16:creationId xmlns:a16="http://schemas.microsoft.com/office/drawing/2014/main" id="{5C232CB1-B851-7F73-B21B-A379CC934F88}"/>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31" name="Google Shape;1322;p146">
            <a:extLst>
              <a:ext uri="{FF2B5EF4-FFF2-40B4-BE49-F238E27FC236}">
                <a16:creationId xmlns:a16="http://schemas.microsoft.com/office/drawing/2014/main" id="{232EBD9D-D1EB-988E-32A7-7833FD1D60B4}"/>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3;p146">
            <a:extLst>
              <a:ext uri="{FF2B5EF4-FFF2-40B4-BE49-F238E27FC236}">
                <a16:creationId xmlns:a16="http://schemas.microsoft.com/office/drawing/2014/main" id="{5A7F5CFF-1E40-DC86-DC6D-515CA7284553}"/>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24;p146">
            <a:extLst>
              <a:ext uri="{FF2B5EF4-FFF2-40B4-BE49-F238E27FC236}">
                <a16:creationId xmlns:a16="http://schemas.microsoft.com/office/drawing/2014/main" id="{F2AAA9C5-8846-5533-441A-89BF466B8397}"/>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25;p146">
            <a:extLst>
              <a:ext uri="{FF2B5EF4-FFF2-40B4-BE49-F238E27FC236}">
                <a16:creationId xmlns:a16="http://schemas.microsoft.com/office/drawing/2014/main" id="{4581A9AC-D55F-B9D5-071F-6375C86BCA4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326;p146">
            <a:extLst>
              <a:ext uri="{FF2B5EF4-FFF2-40B4-BE49-F238E27FC236}">
                <a16:creationId xmlns:a16="http://schemas.microsoft.com/office/drawing/2014/main" id="{AFD8DBFC-04B4-B8F9-7077-9F1AB2E549C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327;p146">
            <a:extLst>
              <a:ext uri="{FF2B5EF4-FFF2-40B4-BE49-F238E27FC236}">
                <a16:creationId xmlns:a16="http://schemas.microsoft.com/office/drawing/2014/main" id="{CBE94FA4-7C20-89A2-CA37-E4795C15FCA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328;p146">
            <a:extLst>
              <a:ext uri="{FF2B5EF4-FFF2-40B4-BE49-F238E27FC236}">
                <a16:creationId xmlns:a16="http://schemas.microsoft.com/office/drawing/2014/main" id="{D28E1097-F324-2EC4-F643-F0DCD74BB5C2}"/>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8" name="Google Shape;1330;p146">
            <a:extLst>
              <a:ext uri="{FF2B5EF4-FFF2-40B4-BE49-F238E27FC236}">
                <a16:creationId xmlns:a16="http://schemas.microsoft.com/office/drawing/2014/main" id="{345E2505-A094-1B67-98FA-D46FBA0F4F98}"/>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9" name="Google Shape;1331;p146">
            <a:extLst>
              <a:ext uri="{FF2B5EF4-FFF2-40B4-BE49-F238E27FC236}">
                <a16:creationId xmlns:a16="http://schemas.microsoft.com/office/drawing/2014/main" id="{8C2C8E76-A77F-A8BD-A496-85D770DE3FEB}"/>
              </a:ext>
            </a:extLst>
          </p:cNvPr>
          <p:cNvPicPr preferRelativeResize="0"/>
          <p:nvPr/>
        </p:nvPicPr>
        <p:blipFill>
          <a:blip r:embed="rId3">
            <a:alphaModFix/>
          </a:blip>
          <a:stretch>
            <a:fillRect/>
          </a:stretch>
        </p:blipFill>
        <p:spPr>
          <a:xfrm>
            <a:off x="767751" y="2176225"/>
            <a:ext cx="220309" cy="252000"/>
          </a:xfrm>
          <a:prstGeom prst="rect">
            <a:avLst/>
          </a:prstGeom>
          <a:noFill/>
          <a:ln>
            <a:noFill/>
          </a:ln>
        </p:spPr>
      </p:pic>
      <p:pic>
        <p:nvPicPr>
          <p:cNvPr id="40" name="Google Shape;1332;p146">
            <a:extLst>
              <a:ext uri="{FF2B5EF4-FFF2-40B4-BE49-F238E27FC236}">
                <a16:creationId xmlns:a16="http://schemas.microsoft.com/office/drawing/2014/main" id="{B51D9861-265D-21CB-F53F-94085F5F872C}"/>
              </a:ext>
            </a:extLst>
          </p:cNvPr>
          <p:cNvPicPr preferRelativeResize="0"/>
          <p:nvPr/>
        </p:nvPicPr>
        <p:blipFill>
          <a:blip r:embed="rId3">
            <a:alphaModFix/>
          </a:blip>
          <a:stretch>
            <a:fillRect/>
          </a:stretch>
        </p:blipFill>
        <p:spPr>
          <a:xfrm>
            <a:off x="1295076" y="2176225"/>
            <a:ext cx="220309" cy="252000"/>
          </a:xfrm>
          <a:prstGeom prst="rect">
            <a:avLst/>
          </a:prstGeom>
          <a:noFill/>
          <a:ln>
            <a:noFill/>
          </a:ln>
        </p:spPr>
      </p:pic>
      <p:pic>
        <p:nvPicPr>
          <p:cNvPr id="41" name="Google Shape;1333;p146">
            <a:extLst>
              <a:ext uri="{FF2B5EF4-FFF2-40B4-BE49-F238E27FC236}">
                <a16:creationId xmlns:a16="http://schemas.microsoft.com/office/drawing/2014/main" id="{1EC6B456-9C98-7133-D342-7272139A957B}"/>
              </a:ext>
            </a:extLst>
          </p:cNvPr>
          <p:cNvPicPr preferRelativeResize="0"/>
          <p:nvPr/>
        </p:nvPicPr>
        <p:blipFill>
          <a:blip r:embed="rId3">
            <a:alphaModFix/>
          </a:blip>
          <a:stretch>
            <a:fillRect/>
          </a:stretch>
        </p:blipFill>
        <p:spPr>
          <a:xfrm>
            <a:off x="2152326" y="2176225"/>
            <a:ext cx="220309" cy="252000"/>
          </a:xfrm>
          <a:prstGeom prst="rect">
            <a:avLst/>
          </a:prstGeom>
          <a:noFill/>
          <a:ln>
            <a:noFill/>
          </a:ln>
        </p:spPr>
      </p:pic>
      <p:pic>
        <p:nvPicPr>
          <p:cNvPr id="42" name="Google Shape;1334;p146">
            <a:extLst>
              <a:ext uri="{FF2B5EF4-FFF2-40B4-BE49-F238E27FC236}">
                <a16:creationId xmlns:a16="http://schemas.microsoft.com/office/drawing/2014/main" id="{9087BC35-BFF1-5D6E-B951-922E9E8AD14B}"/>
              </a:ext>
            </a:extLst>
          </p:cNvPr>
          <p:cNvPicPr preferRelativeResize="0"/>
          <p:nvPr/>
        </p:nvPicPr>
        <p:blipFill>
          <a:blip r:embed="rId3">
            <a:alphaModFix/>
          </a:blip>
          <a:stretch>
            <a:fillRect/>
          </a:stretch>
        </p:blipFill>
        <p:spPr>
          <a:xfrm>
            <a:off x="2580951" y="3747563"/>
            <a:ext cx="220309" cy="252000"/>
          </a:xfrm>
          <a:prstGeom prst="rect">
            <a:avLst/>
          </a:prstGeom>
          <a:noFill/>
          <a:ln>
            <a:noFill/>
          </a:ln>
        </p:spPr>
      </p:pic>
      <p:pic>
        <p:nvPicPr>
          <p:cNvPr id="43" name="Google Shape;1335;p146">
            <a:extLst>
              <a:ext uri="{FF2B5EF4-FFF2-40B4-BE49-F238E27FC236}">
                <a16:creationId xmlns:a16="http://schemas.microsoft.com/office/drawing/2014/main" id="{EF754A82-5E3F-5ACA-FDE5-23DF319BEB84}"/>
              </a:ext>
            </a:extLst>
          </p:cNvPr>
          <p:cNvPicPr preferRelativeResize="0"/>
          <p:nvPr/>
        </p:nvPicPr>
        <p:blipFill>
          <a:blip r:embed="rId3">
            <a:alphaModFix/>
          </a:blip>
          <a:stretch>
            <a:fillRect/>
          </a:stretch>
        </p:blipFill>
        <p:spPr>
          <a:xfrm>
            <a:off x="3009576" y="3747563"/>
            <a:ext cx="220309" cy="252000"/>
          </a:xfrm>
          <a:prstGeom prst="rect">
            <a:avLst/>
          </a:prstGeom>
          <a:noFill/>
          <a:ln>
            <a:noFill/>
          </a:ln>
        </p:spPr>
      </p:pic>
      <p:pic>
        <p:nvPicPr>
          <p:cNvPr id="44" name="Google Shape;1336;p146">
            <a:extLst>
              <a:ext uri="{FF2B5EF4-FFF2-40B4-BE49-F238E27FC236}">
                <a16:creationId xmlns:a16="http://schemas.microsoft.com/office/drawing/2014/main" id="{92041912-F207-1DB1-EC3D-9E880D1A0687}"/>
              </a:ext>
            </a:extLst>
          </p:cNvPr>
          <p:cNvPicPr preferRelativeResize="0"/>
          <p:nvPr/>
        </p:nvPicPr>
        <p:blipFill>
          <a:blip r:embed="rId3">
            <a:alphaModFix/>
          </a:blip>
          <a:stretch>
            <a:fillRect/>
          </a:stretch>
        </p:blipFill>
        <p:spPr>
          <a:xfrm>
            <a:off x="4257451" y="3747563"/>
            <a:ext cx="220309" cy="252000"/>
          </a:xfrm>
          <a:prstGeom prst="rect">
            <a:avLst/>
          </a:prstGeom>
          <a:noFill/>
          <a:ln>
            <a:noFill/>
          </a:ln>
        </p:spPr>
      </p:pic>
      <p:pic>
        <p:nvPicPr>
          <p:cNvPr id="45" name="Google Shape;1337;p146">
            <a:extLst>
              <a:ext uri="{FF2B5EF4-FFF2-40B4-BE49-F238E27FC236}">
                <a16:creationId xmlns:a16="http://schemas.microsoft.com/office/drawing/2014/main" id="{943BFC2B-16C1-34DD-E48E-94642B355DD8}"/>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6" name="Google Shape;1338;p146">
            <a:extLst>
              <a:ext uri="{FF2B5EF4-FFF2-40B4-BE49-F238E27FC236}">
                <a16:creationId xmlns:a16="http://schemas.microsoft.com/office/drawing/2014/main" id="{6A91D4A0-89BC-B93F-BFC6-500D76AC8E06}"/>
              </a:ext>
            </a:extLst>
          </p:cNvPr>
          <p:cNvPicPr preferRelativeResize="0"/>
          <p:nvPr/>
        </p:nvPicPr>
        <p:blipFill>
          <a:blip r:embed="rId3">
            <a:alphaModFix/>
          </a:blip>
          <a:stretch>
            <a:fillRect/>
          </a:stretch>
        </p:blipFill>
        <p:spPr>
          <a:xfrm>
            <a:off x="6393551" y="3243400"/>
            <a:ext cx="220309" cy="252000"/>
          </a:xfrm>
          <a:prstGeom prst="rect">
            <a:avLst/>
          </a:prstGeom>
          <a:noFill/>
          <a:ln>
            <a:noFill/>
          </a:ln>
        </p:spPr>
      </p:pic>
      <p:sp>
        <p:nvSpPr>
          <p:cNvPr id="47" name="Google Shape;1276;p145">
            <a:extLst>
              <a:ext uri="{FF2B5EF4-FFF2-40B4-BE49-F238E27FC236}">
                <a16:creationId xmlns:a16="http://schemas.microsoft.com/office/drawing/2014/main" id="{F9051D44-8021-2FD2-1EFE-2DEDA871E4DD}"/>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93A32D1B-BF0C-AC45-4F43-E95A2733AE5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spTree>
    <p:extLst>
      <p:ext uri="{BB962C8B-B14F-4D97-AF65-F5344CB8AC3E}">
        <p14:creationId xmlns:p14="http://schemas.microsoft.com/office/powerpoint/2010/main" val="4770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419700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accent4"/>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t>What’s next for AI/ML/Tech &amp; society?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 name="Google Shape;1344;p147">
            <a:extLst>
              <a:ext uri="{FF2B5EF4-FFF2-40B4-BE49-F238E27FC236}">
                <a16:creationId xmlns:a16="http://schemas.microsoft.com/office/drawing/2014/main" id="{6DD56514-CFA5-CD4A-6995-0580059D5DB1}"/>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335298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subTitle" idx="1"/>
          </p:nvPr>
        </p:nvSpPr>
        <p:spPr>
          <a:xfrm>
            <a:off x="803857" y="1249400"/>
            <a:ext cx="7536300" cy="13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3200"/>
              <a:t>Fairness is complicated.</a:t>
            </a:r>
            <a:endParaRPr sz="3200"/>
          </a:p>
        </p:txBody>
      </p:sp>
      <p:sp>
        <p:nvSpPr>
          <p:cNvPr id="2062" name="Google Shape;2062;p214"/>
          <p:cNvSpPr txBox="1">
            <a:spLocks noGrp="1"/>
          </p:cNvSpPr>
          <p:nvPr>
            <p:ph type="subTitle" idx="2"/>
          </p:nvPr>
        </p:nvSpPr>
        <p:spPr>
          <a:xfrm>
            <a:off x="803850" y="3388521"/>
            <a:ext cx="7536300" cy="624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b="0"/>
              <a:t>Success, failure, or overall accuracy by gender, race, ethnicity, language, religion, disability, age, sexual orientation, pregnancy, political opinion, medical record, criminal record, marital relationship status, trade union activity, genetic information...</a:t>
            </a:r>
            <a:endParaRPr sz="1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21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Technology Ethics has additional considerations</a:t>
            </a:r>
            <a:endParaRPr/>
          </a:p>
        </p:txBody>
      </p:sp>
      <p:sp>
        <p:nvSpPr>
          <p:cNvPr id="2068" name="Google Shape;2068;p215"/>
          <p:cNvSpPr txBox="1"/>
          <p:nvPr/>
        </p:nvSpPr>
        <p:spPr>
          <a:xfrm>
            <a:off x="225825" y="330591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Stakeholder context</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at-risk populations &amp; unintended consequences</a:t>
            </a:r>
            <a:endParaRPr>
              <a:solidFill>
                <a:srgbClr val="00A4E4"/>
              </a:solidFill>
              <a:latin typeface="Roboto"/>
              <a:ea typeface="Roboto"/>
              <a:cs typeface="Roboto"/>
              <a:sym typeface="Roboto"/>
            </a:endParaRPr>
          </a:p>
        </p:txBody>
      </p:sp>
      <p:sp>
        <p:nvSpPr>
          <p:cNvPr id="2069" name="Google Shape;2069;p215"/>
          <p:cNvSpPr txBox="1"/>
          <p:nvPr/>
        </p:nvSpPr>
        <p:spPr>
          <a:xfrm>
            <a:off x="225825" y="26037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Amplification</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Speed and impact has increased which can amplify systemic issues </a:t>
            </a:r>
            <a:endParaRPr>
              <a:solidFill>
                <a:srgbClr val="00A4E4"/>
              </a:solidFill>
              <a:latin typeface="Roboto"/>
              <a:ea typeface="Roboto"/>
              <a:cs typeface="Roboto"/>
              <a:sym typeface="Roboto"/>
            </a:endParaRPr>
          </a:p>
        </p:txBody>
      </p:sp>
      <p:sp>
        <p:nvSpPr>
          <p:cNvPr id="2070" name="Google Shape;2070;p215"/>
          <p:cNvSpPr txBox="1"/>
          <p:nvPr/>
        </p:nvSpPr>
        <p:spPr>
          <a:xfrm>
            <a:off x="225825" y="40080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Tools to oppress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State sponsored persecution and surveillance</a:t>
            </a:r>
            <a:endParaRPr>
              <a:solidFill>
                <a:srgbClr val="00A4E4"/>
              </a:solidFill>
              <a:latin typeface="Roboto"/>
              <a:ea typeface="Roboto"/>
              <a:cs typeface="Roboto"/>
              <a:sym typeface="Roboto"/>
            </a:endParaRPr>
          </a:p>
        </p:txBody>
      </p:sp>
      <p:sp>
        <p:nvSpPr>
          <p:cNvPr id="2071" name="Google Shape;2071;p215"/>
          <p:cNvSpPr txBox="1"/>
          <p:nvPr/>
        </p:nvSpPr>
        <p:spPr>
          <a:xfrm>
            <a:off x="225825" y="18150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context matters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Medical classifications vs ad banners vs news feeds vs dating suggestions vs song recommendations...</a:t>
            </a:r>
            <a:endParaRPr>
              <a:solidFill>
                <a:srgbClr val="00A4E4"/>
              </a:solidFill>
              <a:latin typeface="Roboto"/>
              <a:ea typeface="Roboto"/>
              <a:cs typeface="Roboto"/>
              <a:sym typeface="Roboto"/>
            </a:endParaRPr>
          </a:p>
        </p:txBody>
      </p:sp>
      <p:sp>
        <p:nvSpPr>
          <p:cNvPr id="2072" name="Google Shape;2072;p215"/>
          <p:cNvSpPr txBox="1"/>
          <p:nvPr/>
        </p:nvSpPr>
        <p:spPr>
          <a:xfrm>
            <a:off x="225825" y="9837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What about displacing labor?</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AI can increase employee satisfaction by handling routine tasks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Free up time for more value-add work</a:t>
            </a:r>
            <a:endParaRPr>
              <a:solidFill>
                <a:srgbClr val="00A4E4"/>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1"/>
                                        </p:tgtEl>
                                        <p:attrNameLst>
                                          <p:attrName>style.visibility</p:attrName>
                                        </p:attrNameLst>
                                      </p:cBhvr>
                                      <p:to>
                                        <p:strVal val="visible"/>
                                      </p:to>
                                    </p:set>
                                    <p:animEffect transition="in" filter="fade">
                                      <p:cBhvr>
                                        <p:cTn id="7" dur="1000"/>
                                        <p:tgtEl>
                                          <p:spTgt spid="20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9"/>
                                        </p:tgtEl>
                                        <p:attrNameLst>
                                          <p:attrName>style.visibility</p:attrName>
                                        </p:attrNameLst>
                                      </p:cBhvr>
                                      <p:to>
                                        <p:strVal val="visible"/>
                                      </p:to>
                                    </p:set>
                                    <p:animEffect transition="in" filter="fade">
                                      <p:cBhvr>
                                        <p:cTn id="12" dur="1000"/>
                                        <p:tgtEl>
                                          <p:spTgt spid="20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8"/>
                                        </p:tgtEl>
                                        <p:attrNameLst>
                                          <p:attrName>style.visibility</p:attrName>
                                        </p:attrNameLst>
                                      </p:cBhvr>
                                      <p:to>
                                        <p:strVal val="visible"/>
                                      </p:to>
                                    </p:set>
                                    <p:animEffect transition="in" filter="fade">
                                      <p:cBhvr>
                                        <p:cTn id="17" dur="1000"/>
                                        <p:tgtEl>
                                          <p:spTgt spid="20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0"/>
                                        </p:tgtEl>
                                        <p:attrNameLst>
                                          <p:attrName>style.visibility</p:attrName>
                                        </p:attrNameLst>
                                      </p:cBhvr>
                                      <p:to>
                                        <p:strVal val="visible"/>
                                      </p:to>
                                    </p:set>
                                    <p:animEffect transition="in" filter="fade">
                                      <p:cBhvr>
                                        <p:cTn id="22" dur="1000"/>
                                        <p:tgtEl>
                                          <p:spTgt spid="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solidFill>
                  <a:schemeClr val="accent4"/>
                </a:solidFill>
              </a:rPr>
              <a:t>AI Bias in R</a:t>
            </a:r>
          </a:p>
          <a:p>
            <a:pPr marL="0" lvl="0" indent="0" algn="l" rtl="0">
              <a:spcBef>
                <a:spcPts val="800"/>
              </a:spcBef>
              <a:spcAft>
                <a:spcPts val="0"/>
              </a:spcAft>
              <a:buNone/>
            </a:pPr>
            <a:r>
              <a:rPr lang="en-US" dirty="0"/>
              <a:t>What’s next for AI/ML/Tech &amp; society?</a:t>
            </a:r>
            <a:endParaRPr dirty="0"/>
          </a:p>
        </p:txBody>
      </p:sp>
    </p:spTree>
    <p:extLst>
      <p:ext uri="{BB962C8B-B14F-4D97-AF65-F5344CB8AC3E}">
        <p14:creationId xmlns:p14="http://schemas.microsoft.com/office/powerpoint/2010/main" val="41765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solidFill>
                  <a:schemeClr val="accent4"/>
                </a:solidFill>
              </a:rPr>
              <a:t>What’s next for AI/ML/Tech &amp; society?</a:t>
            </a:r>
            <a:endParaRPr dirty="0">
              <a:solidFill>
                <a:schemeClr val="accent4"/>
              </a:solidFill>
            </a:endParaRPr>
          </a:p>
        </p:txBody>
      </p:sp>
    </p:spTree>
    <p:extLst>
      <p:ext uri="{BB962C8B-B14F-4D97-AF65-F5344CB8AC3E}">
        <p14:creationId xmlns:p14="http://schemas.microsoft.com/office/powerpoint/2010/main" val="3566244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48;p117">
            <a:extLst>
              <a:ext uri="{FF2B5EF4-FFF2-40B4-BE49-F238E27FC236}">
                <a16:creationId xmlns:a16="http://schemas.microsoft.com/office/drawing/2014/main" id="{9CAA0A8A-ACEF-7CA6-3EED-80C0BA66BBF9}"/>
              </a:ext>
            </a:extLst>
          </p:cNvPr>
          <p:cNvSpPr txBox="1">
            <a:spLocks/>
          </p:cNvSpPr>
          <p:nvPr/>
        </p:nvSpPr>
        <p:spPr>
          <a:xfrm>
            <a:off x="203200" y="320050"/>
            <a:ext cx="8713725"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Today, AI goes unnoticed &amp; everywhere but it’s a bit overblown.</a:t>
            </a:r>
          </a:p>
        </p:txBody>
      </p:sp>
      <p:sp>
        <p:nvSpPr>
          <p:cNvPr id="4" name="Google Shape;850;p117">
            <a:extLst>
              <a:ext uri="{FF2B5EF4-FFF2-40B4-BE49-F238E27FC236}">
                <a16:creationId xmlns:a16="http://schemas.microsoft.com/office/drawing/2014/main" id="{51B6A9A7-1E95-E340-F53E-CF83112133CF}"/>
              </a:ext>
            </a:extLst>
          </p:cNvPr>
          <p:cNvSpPr txBox="1"/>
          <p:nvPr/>
        </p:nvSpPr>
        <p:spPr>
          <a:xfrm>
            <a:off x="5259400" y="831350"/>
            <a:ext cx="36576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It’s actually “machine learning”</a:t>
            </a:r>
            <a:endParaRPr sz="1200" b="1">
              <a:solidFill>
                <a:srgbClr val="FF5600"/>
              </a:solidFill>
              <a:latin typeface="Roboto"/>
              <a:ea typeface="Roboto"/>
              <a:cs typeface="Roboto"/>
              <a:sym typeface="Roboto"/>
            </a:endParaRPr>
          </a:p>
        </p:txBody>
      </p:sp>
      <p:sp>
        <p:nvSpPr>
          <p:cNvPr id="5" name="Google Shape;851;p117">
            <a:extLst>
              <a:ext uri="{FF2B5EF4-FFF2-40B4-BE49-F238E27FC236}">
                <a16:creationId xmlns:a16="http://schemas.microsoft.com/office/drawing/2014/main" id="{7FAAF881-EF4B-ADB8-A40A-DD550261B1A8}"/>
              </a:ext>
            </a:extLst>
          </p:cNvPr>
          <p:cNvSpPr txBox="1"/>
          <p:nvPr/>
        </p:nvSpPr>
        <p:spPr>
          <a:xfrm>
            <a:off x="5033125" y="1456650"/>
            <a:ext cx="4097100" cy="2432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Today, the concept of AI as Sentient is marketing</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Algorithms learn complex historical patterns &amp; propagate them into the future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“History doesn’t repeat itself, but it rhymes” - Mark Twain</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The methods of learning vary but it’s just pattern recognition</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Humans learn patterns too, but algos patterns can be more complex</a:t>
            </a:r>
            <a:endParaRPr sz="1200">
              <a:solidFill>
                <a:schemeClr val="lt1"/>
              </a:solidFill>
            </a:endParaRPr>
          </a:p>
        </p:txBody>
      </p:sp>
      <p:cxnSp>
        <p:nvCxnSpPr>
          <p:cNvPr id="6" name="Google Shape;852;p117">
            <a:extLst>
              <a:ext uri="{FF2B5EF4-FFF2-40B4-BE49-F238E27FC236}">
                <a16:creationId xmlns:a16="http://schemas.microsoft.com/office/drawing/2014/main" id="{B10384DE-37D7-0AE2-BBFD-3585FFF8C4CF}"/>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sp>
        <p:nvSpPr>
          <p:cNvPr id="7" name="Google Shape;853;p117">
            <a:extLst>
              <a:ext uri="{FF2B5EF4-FFF2-40B4-BE49-F238E27FC236}">
                <a16:creationId xmlns:a16="http://schemas.microsoft.com/office/drawing/2014/main" id="{AB7EBE84-DFFE-ED14-3E18-7621F6FAB862}"/>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works in unseen ways to [usually] improve our everyday lives.</a:t>
            </a:r>
            <a:endParaRPr sz="1100" i="0" u="none" strike="noStrike" cap="none">
              <a:solidFill>
                <a:srgbClr val="FFFFFF"/>
              </a:solidFill>
              <a:latin typeface="Titillium Web"/>
              <a:ea typeface="Titillium Web"/>
              <a:cs typeface="Titillium Web"/>
              <a:sym typeface="Titillium Web"/>
            </a:endParaRPr>
          </a:p>
        </p:txBody>
      </p:sp>
      <p:pic>
        <p:nvPicPr>
          <p:cNvPr id="8" name="Google Shape;854;p117">
            <a:extLst>
              <a:ext uri="{FF2B5EF4-FFF2-40B4-BE49-F238E27FC236}">
                <a16:creationId xmlns:a16="http://schemas.microsoft.com/office/drawing/2014/main" id="{578550D2-674E-2924-BA0B-74935897CC77}"/>
              </a:ext>
            </a:extLst>
          </p:cNvPr>
          <p:cNvPicPr preferRelativeResize="0"/>
          <p:nvPr/>
        </p:nvPicPr>
        <p:blipFill>
          <a:blip r:embed="rId3">
            <a:alphaModFix/>
          </a:blip>
          <a:stretch>
            <a:fillRect/>
          </a:stretch>
        </p:blipFill>
        <p:spPr>
          <a:xfrm>
            <a:off x="397825" y="1143869"/>
            <a:ext cx="4503000" cy="2884475"/>
          </a:xfrm>
          <a:prstGeom prst="rect">
            <a:avLst/>
          </a:prstGeom>
          <a:noFill/>
          <a:ln>
            <a:noFill/>
          </a:ln>
        </p:spPr>
      </p:pic>
    </p:spTree>
    <p:extLst>
      <p:ext uri="{BB962C8B-B14F-4D97-AF65-F5344CB8AC3E}">
        <p14:creationId xmlns:p14="http://schemas.microsoft.com/office/powerpoint/2010/main" val="798471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59;p118">
            <a:extLst>
              <a:ext uri="{FF2B5EF4-FFF2-40B4-BE49-F238E27FC236}">
                <a16:creationId xmlns:a16="http://schemas.microsoft.com/office/drawing/2014/main" id="{A898E82F-4E1E-A486-A887-A9BE4DFBA4F8}"/>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So where is AI/ML today?</a:t>
            </a:r>
          </a:p>
        </p:txBody>
      </p:sp>
      <p:pic>
        <p:nvPicPr>
          <p:cNvPr id="4" name="Google Shape;860;p118">
            <a:extLst>
              <a:ext uri="{FF2B5EF4-FFF2-40B4-BE49-F238E27FC236}">
                <a16:creationId xmlns:a16="http://schemas.microsoft.com/office/drawing/2014/main" id="{C043A397-09A6-216D-49C3-AA7B98970DF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7826" y="1013963"/>
            <a:ext cx="2536602" cy="1433049"/>
          </a:xfrm>
          <a:prstGeom prst="rect">
            <a:avLst/>
          </a:prstGeom>
          <a:noFill/>
          <a:ln>
            <a:noFill/>
          </a:ln>
        </p:spPr>
      </p:pic>
      <p:pic>
        <p:nvPicPr>
          <p:cNvPr id="5" name="Google Shape;861;p118">
            <a:extLst>
              <a:ext uri="{FF2B5EF4-FFF2-40B4-BE49-F238E27FC236}">
                <a16:creationId xmlns:a16="http://schemas.microsoft.com/office/drawing/2014/main" id="{EF762198-C61B-154B-8C1C-FE68FE15A41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41235" y="2734612"/>
            <a:ext cx="1848192" cy="1143401"/>
          </a:xfrm>
          <a:prstGeom prst="rect">
            <a:avLst/>
          </a:prstGeom>
          <a:noFill/>
          <a:ln>
            <a:noFill/>
          </a:ln>
        </p:spPr>
      </p:pic>
      <p:sp>
        <p:nvSpPr>
          <p:cNvPr id="6" name="Google Shape;862;p118">
            <a:extLst>
              <a:ext uri="{FF2B5EF4-FFF2-40B4-BE49-F238E27FC236}">
                <a16:creationId xmlns:a16="http://schemas.microsoft.com/office/drawing/2014/main" id="{8364DEC0-5CE3-B8D3-4739-88F808A5E48E}"/>
              </a:ext>
            </a:extLst>
          </p:cNvPr>
          <p:cNvSpPr txBox="1"/>
          <p:nvPr/>
        </p:nvSpPr>
        <p:spPr>
          <a:xfrm>
            <a:off x="4604200" y="4699825"/>
            <a:ext cx="42213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accent1"/>
                </a:solidFill>
                <a:latin typeface="Titillium Web ExtraLight"/>
                <a:ea typeface="Titillium Web ExtraLight"/>
                <a:cs typeface="Titillium Web ExtraLight"/>
                <a:sym typeface="Titillium Web ExtraLight"/>
                <a:hlinkClick r:id="rId5">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6">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7">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8">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9">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0">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1">
                  <a:extLst>
                    <a:ext uri="{A12FA001-AC4F-418D-AE19-62706E023703}">
                      <ahyp:hlinkClr xmlns:ahyp="http://schemas.microsoft.com/office/drawing/2018/hyperlinkcolor" val="tx"/>
                    </a:ext>
                  </a:extLst>
                </a:hlinkClick>
              </a:rPr>
              <a:t>Source</a:t>
            </a:r>
            <a:endParaRPr sz="800">
              <a:latin typeface="Titillium Web ExtraLight"/>
              <a:ea typeface="Titillium Web ExtraLight"/>
              <a:cs typeface="Titillium Web ExtraLight"/>
              <a:sym typeface="Titillium Web ExtraLight"/>
            </a:endParaRPr>
          </a:p>
          <a:p>
            <a:pPr marL="0" lvl="0" indent="0" algn="r" rtl="0">
              <a:spcBef>
                <a:spcPts val="0"/>
              </a:spcBef>
              <a:spcAft>
                <a:spcPts val="0"/>
              </a:spcAft>
              <a:buNone/>
            </a:pPr>
            <a:endParaRPr>
              <a:solidFill>
                <a:schemeClr val="accent1"/>
              </a:solidFill>
              <a:latin typeface="Titillium Web"/>
              <a:ea typeface="Titillium Web"/>
              <a:cs typeface="Titillium Web"/>
              <a:sym typeface="Titillium Web"/>
            </a:endParaRPr>
          </a:p>
        </p:txBody>
      </p:sp>
      <p:pic>
        <p:nvPicPr>
          <p:cNvPr id="7" name="Google Shape;863;p118">
            <a:extLst>
              <a:ext uri="{FF2B5EF4-FFF2-40B4-BE49-F238E27FC236}">
                <a16:creationId xmlns:a16="http://schemas.microsoft.com/office/drawing/2014/main" id="{AEBEC937-9B2B-BF4C-AC03-99021EDC9B6D}"/>
              </a:ext>
            </a:extLst>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397825" y="2734615"/>
            <a:ext cx="1920201" cy="1143394"/>
          </a:xfrm>
          <a:prstGeom prst="rect">
            <a:avLst/>
          </a:prstGeom>
          <a:noFill/>
          <a:ln>
            <a:noFill/>
          </a:ln>
        </p:spPr>
      </p:pic>
      <p:pic>
        <p:nvPicPr>
          <p:cNvPr id="8" name="Google Shape;864;p118">
            <a:extLst>
              <a:ext uri="{FF2B5EF4-FFF2-40B4-BE49-F238E27FC236}">
                <a16:creationId xmlns:a16="http://schemas.microsoft.com/office/drawing/2014/main" id="{8DF717FC-F4CA-2CE9-869B-8D760D8D7C35}"/>
              </a:ext>
            </a:extLst>
          </p:cNvPr>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34375" y="2716425"/>
            <a:ext cx="1179775" cy="1179775"/>
          </a:xfrm>
          <a:prstGeom prst="rect">
            <a:avLst/>
          </a:prstGeom>
          <a:noFill/>
          <a:ln>
            <a:noFill/>
          </a:ln>
        </p:spPr>
      </p:pic>
      <p:pic>
        <p:nvPicPr>
          <p:cNvPr id="9" name="Google Shape;865;p118">
            <a:extLst>
              <a:ext uri="{FF2B5EF4-FFF2-40B4-BE49-F238E27FC236}">
                <a16:creationId xmlns:a16="http://schemas.microsoft.com/office/drawing/2014/main" id="{02C32336-9274-DDBA-E107-7CF7AAE5C55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250250" y="995338"/>
            <a:ext cx="2575252" cy="1470299"/>
          </a:xfrm>
          <a:prstGeom prst="rect">
            <a:avLst/>
          </a:prstGeom>
          <a:noFill/>
          <a:ln>
            <a:noFill/>
          </a:ln>
        </p:spPr>
      </p:pic>
      <p:pic>
        <p:nvPicPr>
          <p:cNvPr id="10" name="Google Shape;866;p118">
            <a:extLst>
              <a:ext uri="{FF2B5EF4-FFF2-40B4-BE49-F238E27FC236}">
                <a16:creationId xmlns:a16="http://schemas.microsoft.com/office/drawing/2014/main" id="{2DBF882A-CF91-89B5-B359-DF543EDC3822}"/>
              </a:ext>
            </a:extLst>
          </p:cNvPr>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759110" y="2716425"/>
            <a:ext cx="2066391" cy="1179775"/>
          </a:xfrm>
          <a:prstGeom prst="rect">
            <a:avLst/>
          </a:prstGeom>
          <a:noFill/>
          <a:ln>
            <a:noFill/>
          </a:ln>
        </p:spPr>
      </p:pic>
      <p:pic>
        <p:nvPicPr>
          <p:cNvPr id="11" name="Google Shape;867;p118">
            <a:extLst>
              <a:ext uri="{FF2B5EF4-FFF2-40B4-BE49-F238E27FC236}">
                <a16:creationId xmlns:a16="http://schemas.microsoft.com/office/drawing/2014/main" id="{FF5BF2F5-2B16-9C2A-03EE-C34A970D02F0}"/>
              </a:ext>
            </a:extLst>
          </p:cNvPr>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3611891" y="995350"/>
            <a:ext cx="1920212" cy="1470300"/>
          </a:xfrm>
          <a:prstGeom prst="rect">
            <a:avLst/>
          </a:prstGeom>
          <a:noFill/>
          <a:ln>
            <a:noFill/>
          </a:ln>
        </p:spPr>
      </p:pic>
      <p:sp>
        <p:nvSpPr>
          <p:cNvPr id="12" name="Google Shape;868;p118">
            <a:extLst>
              <a:ext uri="{FF2B5EF4-FFF2-40B4-BE49-F238E27FC236}">
                <a16:creationId xmlns:a16="http://schemas.microsoft.com/office/drawing/2014/main" id="{34453BAC-5368-3A27-C33B-95789305ADA9}"/>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affects our inboxes, personal relationships, spending, media consumption and how we interact with companies.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217742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75;p119">
            <a:extLst>
              <a:ext uri="{FF2B5EF4-FFF2-40B4-BE49-F238E27FC236}">
                <a16:creationId xmlns:a16="http://schemas.microsoft.com/office/drawing/2014/main" id="{1A239D23-2923-CE3E-E9DC-454AFD380C5A}"/>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But AI is </a:t>
            </a:r>
            <a:r>
              <a:rPr lang="en-US" sz="2900" dirty="0">
                <a:solidFill>
                  <a:schemeClr val="accent4"/>
                </a:solidFill>
                <a:latin typeface="Titillium Web ExtraLight"/>
                <a:ea typeface="Titillium Web ExtraLight"/>
                <a:cs typeface="Titillium Web ExtraLight"/>
                <a:sym typeface="Titillium Web ExtraLight"/>
              </a:rPr>
              <a:t>narrowly focused</a:t>
            </a:r>
            <a:r>
              <a:rPr lang="en-US" sz="2900" dirty="0">
                <a:solidFill>
                  <a:schemeClr val="accent1"/>
                </a:solidFill>
                <a:latin typeface="Titillium Web ExtraLight"/>
                <a:ea typeface="Titillium Web ExtraLight"/>
                <a:cs typeface="Titillium Web ExtraLight"/>
                <a:sym typeface="Titillium Web ExtraLight"/>
              </a:rPr>
              <a:t>, it’s not self aware &amp; even if it was it is constrained to it’s </a:t>
            </a:r>
            <a:r>
              <a:rPr lang="en-US" sz="2900" dirty="0">
                <a:solidFill>
                  <a:schemeClr val="accent4"/>
                </a:solidFill>
                <a:latin typeface="Titillium Web ExtraLight"/>
                <a:ea typeface="Titillium Web ExtraLight"/>
                <a:cs typeface="Titillium Web ExtraLight"/>
                <a:sym typeface="Titillium Web ExtraLight"/>
              </a:rPr>
              <a:t>single task</a:t>
            </a:r>
            <a:r>
              <a:rPr lang="en-US" sz="2900" dirty="0">
                <a:solidFill>
                  <a:schemeClr val="accent1"/>
                </a:solidFill>
                <a:latin typeface="Titillium Web ExtraLight"/>
                <a:ea typeface="Titillium Web ExtraLight"/>
                <a:cs typeface="Titillium Web ExtraLight"/>
                <a:sym typeface="Titillium Web ExtraLight"/>
              </a:rPr>
              <a:t>.</a:t>
            </a:r>
          </a:p>
        </p:txBody>
      </p:sp>
    </p:spTree>
    <p:extLst>
      <p:ext uri="{BB962C8B-B14F-4D97-AF65-F5344CB8AC3E}">
        <p14:creationId xmlns:p14="http://schemas.microsoft.com/office/powerpoint/2010/main" val="3282628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80;p120">
            <a:extLst>
              <a:ext uri="{FF2B5EF4-FFF2-40B4-BE49-F238E27FC236}">
                <a16:creationId xmlns:a16="http://schemas.microsoft.com/office/drawing/2014/main" id="{94A56BFD-A0E6-EB0F-2573-38B6A763262A}"/>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Narrow focused AI/ML in business has specific outcomes.</a:t>
            </a:r>
          </a:p>
        </p:txBody>
      </p:sp>
      <p:sp>
        <p:nvSpPr>
          <p:cNvPr id="4" name="Google Shape;881;p120">
            <a:extLst>
              <a:ext uri="{FF2B5EF4-FFF2-40B4-BE49-F238E27FC236}">
                <a16:creationId xmlns:a16="http://schemas.microsoft.com/office/drawing/2014/main" id="{82BD9A1A-D767-FDF2-A038-78625A062E19}"/>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Titillium Web ExtraLight"/>
                <a:ea typeface="Titillium Web ExtraLight"/>
                <a:cs typeface="Titillium Web ExtraLight"/>
                <a:sym typeface="Titillium Web ExtraLight"/>
                <a:hlinkClick r:id="rId3"/>
              </a:rPr>
              <a:t>Source</a:t>
            </a:r>
            <a:endParaRPr sz="800">
              <a:latin typeface="Titillium Web ExtraLight"/>
              <a:ea typeface="Titillium Web ExtraLight"/>
              <a:cs typeface="Titillium Web ExtraLight"/>
              <a:sym typeface="Titillium Web ExtraLight"/>
            </a:endParaRPr>
          </a:p>
        </p:txBody>
      </p:sp>
      <p:sp>
        <p:nvSpPr>
          <p:cNvPr id="5" name="Google Shape;882;p120">
            <a:extLst>
              <a:ext uri="{FF2B5EF4-FFF2-40B4-BE49-F238E27FC236}">
                <a16:creationId xmlns:a16="http://schemas.microsoft.com/office/drawing/2014/main" id="{0E8A8225-EF5D-D320-B27D-D0A79D12D4FF}"/>
              </a:ext>
            </a:extLst>
          </p:cNvPr>
          <p:cNvSpPr txBox="1"/>
          <p:nvPr/>
        </p:nvSpPr>
        <p:spPr>
          <a:xfrm>
            <a:off x="5756425" y="11361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In practice, AI is used for</a:t>
            </a:r>
            <a:endParaRPr sz="1200" b="1">
              <a:solidFill>
                <a:srgbClr val="FF5600"/>
              </a:solidFill>
              <a:latin typeface="Roboto"/>
              <a:ea typeface="Roboto"/>
              <a:cs typeface="Roboto"/>
              <a:sym typeface="Roboto"/>
            </a:endParaRPr>
          </a:p>
        </p:txBody>
      </p:sp>
      <p:sp>
        <p:nvSpPr>
          <p:cNvPr id="6" name="Google Shape;883;p120">
            <a:extLst>
              <a:ext uri="{FF2B5EF4-FFF2-40B4-BE49-F238E27FC236}">
                <a16:creationId xmlns:a16="http://schemas.microsoft.com/office/drawing/2014/main" id="{C3561BFB-BE07-936B-6329-86D6651BE886}"/>
              </a:ext>
            </a:extLst>
          </p:cNvPr>
          <p:cNvSpPr txBox="1"/>
          <p:nvPr/>
        </p:nvSpPr>
        <p:spPr>
          <a:xfrm>
            <a:off x="5259400" y="1761450"/>
            <a:ext cx="3870900" cy="17856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dirty="0">
                <a:solidFill>
                  <a:schemeClr val="lt1"/>
                </a:solidFill>
                <a:latin typeface="Titillium Web"/>
                <a:ea typeface="Titillium Web"/>
                <a:cs typeface="Titillium Web"/>
                <a:sym typeface="Titillium Web"/>
              </a:rPr>
              <a:t>New Markets &amp; Businesses</a:t>
            </a:r>
            <a:endParaRPr dirty="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dirty="0">
                <a:solidFill>
                  <a:schemeClr val="lt2"/>
                </a:solidFill>
                <a:latin typeface="Courier New"/>
                <a:ea typeface="Courier New"/>
                <a:cs typeface="Courier New"/>
                <a:sym typeface="Courier New"/>
              </a:rPr>
              <a:t>Spotify</a:t>
            </a:r>
            <a:endParaRPr sz="1200" dirty="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dirty="0">
                <a:solidFill>
                  <a:schemeClr val="lt1"/>
                </a:solidFill>
                <a:latin typeface="Titillium Web"/>
                <a:ea typeface="Titillium Web"/>
                <a:cs typeface="Titillium Web"/>
                <a:sym typeface="Titillium Web"/>
              </a:rPr>
              <a:t>Reduce Costs</a:t>
            </a:r>
            <a:endParaRPr dirty="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dirty="0">
                <a:solidFill>
                  <a:schemeClr val="lt2"/>
                </a:solidFill>
                <a:latin typeface="Courier New"/>
                <a:ea typeface="Courier New"/>
                <a:cs typeface="Courier New"/>
                <a:sym typeface="Courier New"/>
              </a:rPr>
              <a:t>Predictive maintenance</a:t>
            </a:r>
            <a:endParaRPr sz="1200" dirty="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dirty="0">
                <a:solidFill>
                  <a:schemeClr val="lt2"/>
                </a:solidFill>
                <a:latin typeface="Courier New"/>
                <a:ea typeface="Courier New"/>
                <a:cs typeface="Courier New"/>
                <a:sym typeface="Courier New"/>
              </a:rPr>
              <a:t>Fraud Detection	</a:t>
            </a:r>
            <a:endParaRPr sz="1200" dirty="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dirty="0">
                <a:solidFill>
                  <a:schemeClr val="lt1"/>
                </a:solidFill>
                <a:latin typeface="Titillium Web"/>
                <a:ea typeface="Titillium Web"/>
                <a:cs typeface="Titillium Web"/>
                <a:sym typeface="Titillium Web"/>
              </a:rPr>
              <a:t>Increase Revenue </a:t>
            </a:r>
            <a:endParaRPr dirty="0">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 dirty="0">
                <a:solidFill>
                  <a:schemeClr val="lt1"/>
                </a:solidFill>
                <a:latin typeface="Courier New"/>
                <a:ea typeface="Courier New"/>
                <a:cs typeface="Courier New"/>
                <a:sym typeface="Courier New"/>
              </a:rPr>
              <a:t>    </a:t>
            </a:r>
            <a:r>
              <a:rPr lang="en" sz="1200" dirty="0">
                <a:solidFill>
                  <a:schemeClr val="lt2"/>
                </a:solidFill>
                <a:latin typeface="Courier New"/>
                <a:ea typeface="Courier New"/>
                <a:cs typeface="Courier New"/>
                <a:sym typeface="Courier New"/>
              </a:rPr>
              <a:t>Ad banners</a:t>
            </a:r>
            <a:endParaRPr sz="1200" dirty="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dirty="0">
                <a:solidFill>
                  <a:schemeClr val="lt2"/>
                </a:solidFill>
                <a:latin typeface="Courier New"/>
                <a:ea typeface="Courier New"/>
                <a:cs typeface="Courier New"/>
                <a:sym typeface="Courier New"/>
              </a:rPr>
              <a:t>     Customer “Next Best Action”</a:t>
            </a:r>
            <a:endParaRPr sz="1200" dirty="0">
              <a:solidFill>
                <a:schemeClr val="lt2"/>
              </a:solidFill>
              <a:latin typeface="Courier New"/>
              <a:ea typeface="Courier New"/>
              <a:cs typeface="Courier New"/>
              <a:sym typeface="Courier New"/>
            </a:endParaRPr>
          </a:p>
        </p:txBody>
      </p:sp>
      <p:cxnSp>
        <p:nvCxnSpPr>
          <p:cNvPr id="7" name="Google Shape;884;p120">
            <a:extLst>
              <a:ext uri="{FF2B5EF4-FFF2-40B4-BE49-F238E27FC236}">
                <a16:creationId xmlns:a16="http://schemas.microsoft.com/office/drawing/2014/main" id="{4095E8A3-F82C-31F4-98CE-767DFAE9FF46}"/>
              </a:ext>
            </a:extLst>
          </p:cNvPr>
          <p:cNvCxnSpPr/>
          <p:nvPr/>
        </p:nvCxnSpPr>
        <p:spPr>
          <a:xfrm>
            <a:off x="6079225" y="16297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885;p120">
            <a:extLst>
              <a:ext uri="{FF2B5EF4-FFF2-40B4-BE49-F238E27FC236}">
                <a16:creationId xmlns:a16="http://schemas.microsoft.com/office/drawing/2014/main" id="{02ECDD05-B32C-FB66-7855-BDED4F754AD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7825" y="1566213"/>
            <a:ext cx="3540862" cy="2360575"/>
          </a:xfrm>
          <a:prstGeom prst="rect">
            <a:avLst/>
          </a:prstGeom>
          <a:noFill/>
          <a:ln>
            <a:noFill/>
          </a:ln>
        </p:spPr>
      </p:pic>
    </p:spTree>
    <p:extLst>
      <p:ext uri="{BB962C8B-B14F-4D97-AF65-F5344CB8AC3E}">
        <p14:creationId xmlns:p14="http://schemas.microsoft.com/office/powerpoint/2010/main" val="61992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4" name="Google Shape;892;p121">
            <a:extLst>
              <a:ext uri="{FF2B5EF4-FFF2-40B4-BE49-F238E27FC236}">
                <a16:creationId xmlns:a16="http://schemas.microsoft.com/office/drawing/2014/main" id="{3668005C-A2A3-08A9-6A29-97398629E0D0}"/>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a:solidFill>
                  <a:schemeClr val="accent1"/>
                </a:solidFill>
                <a:latin typeface="Titillium Web ExtraLight"/>
                <a:ea typeface="Titillium Web ExtraLight"/>
                <a:cs typeface="Titillium Web ExtraLight"/>
                <a:sym typeface="Titillium Web ExtraLight"/>
              </a:rPr>
              <a:t>So, what’s next [near term]?</a:t>
            </a:r>
          </a:p>
        </p:txBody>
      </p:sp>
    </p:spTree>
    <p:extLst>
      <p:ext uri="{BB962C8B-B14F-4D97-AF65-F5344CB8AC3E}">
        <p14:creationId xmlns:p14="http://schemas.microsoft.com/office/powerpoint/2010/main" val="154778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Delivering value with AI takes five steps.</a:t>
            </a:r>
            <a:endParaRPr/>
          </a:p>
        </p:txBody>
      </p:sp>
      <p:sp>
        <p:nvSpPr>
          <p:cNvPr id="1451" name="Google Shape;1451;p195"/>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195"/>
          <p:cNvGrpSpPr/>
          <p:nvPr/>
        </p:nvGrpSpPr>
        <p:grpSpPr>
          <a:xfrm>
            <a:off x="7409688" y="1250358"/>
            <a:ext cx="1383000" cy="1240658"/>
            <a:chOff x="7409688" y="1936158"/>
            <a:chExt cx="1383000" cy="1240658"/>
          </a:xfrm>
        </p:grpSpPr>
        <p:pic>
          <p:nvPicPr>
            <p:cNvPr id="1453" name="Google Shape;1453;p195"/>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54" name="Google Shape;1454;p195"/>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55" name="Google Shape;1455;p195"/>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5"/>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195"/>
          <p:cNvGrpSpPr/>
          <p:nvPr/>
        </p:nvGrpSpPr>
        <p:grpSpPr>
          <a:xfrm>
            <a:off x="3796556" y="1250358"/>
            <a:ext cx="1383000" cy="1232708"/>
            <a:chOff x="3880500" y="1936158"/>
            <a:chExt cx="1383000" cy="1232708"/>
          </a:xfrm>
        </p:grpSpPr>
        <p:pic>
          <p:nvPicPr>
            <p:cNvPr id="1458" name="Google Shape;1458;p195"/>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59" name="Google Shape;1459;p195"/>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60" name="Google Shape;1460;p195"/>
          <p:cNvGrpSpPr/>
          <p:nvPr/>
        </p:nvGrpSpPr>
        <p:grpSpPr>
          <a:xfrm>
            <a:off x="183425" y="1250358"/>
            <a:ext cx="1383000" cy="1187058"/>
            <a:chOff x="183425" y="1936158"/>
            <a:chExt cx="1383000" cy="1187058"/>
          </a:xfrm>
        </p:grpSpPr>
        <p:pic>
          <p:nvPicPr>
            <p:cNvPr id="1461" name="Google Shape;1461;p195"/>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462" name="Google Shape;1462;p195"/>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463" name="Google Shape;1463;p195"/>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95"/>
          <p:cNvGrpSpPr/>
          <p:nvPr/>
        </p:nvGrpSpPr>
        <p:grpSpPr>
          <a:xfrm>
            <a:off x="1989991" y="1250358"/>
            <a:ext cx="1383000" cy="1240658"/>
            <a:chOff x="2027263" y="1936158"/>
            <a:chExt cx="1383000" cy="1240658"/>
          </a:xfrm>
        </p:grpSpPr>
        <p:pic>
          <p:nvPicPr>
            <p:cNvPr id="1465" name="Google Shape;1465;p195"/>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466" name="Google Shape;1466;p195"/>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467" name="Google Shape;1467;p195"/>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5"/>
          <p:cNvGrpSpPr/>
          <p:nvPr/>
        </p:nvGrpSpPr>
        <p:grpSpPr>
          <a:xfrm>
            <a:off x="5603122" y="1250358"/>
            <a:ext cx="1383000" cy="1248609"/>
            <a:chOff x="5407313" y="1936158"/>
            <a:chExt cx="1383000" cy="1248609"/>
          </a:xfrm>
        </p:grpSpPr>
        <p:pic>
          <p:nvPicPr>
            <p:cNvPr id="1469" name="Google Shape;1469;p195"/>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470" name="Google Shape;1470;p195"/>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1471" name="Google Shape;1471;p195"/>
          <p:cNvCxnSpPr/>
          <p:nvPr/>
        </p:nvCxnSpPr>
        <p:spPr>
          <a:xfrm>
            <a:off x="3460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195"/>
          <p:cNvCxnSpPr/>
          <p:nvPr/>
        </p:nvCxnSpPr>
        <p:spPr>
          <a:xfrm>
            <a:off x="215260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195"/>
          <p:cNvCxnSpPr/>
          <p:nvPr/>
        </p:nvCxnSpPr>
        <p:spPr>
          <a:xfrm>
            <a:off x="395915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195"/>
          <p:cNvCxnSpPr/>
          <p:nvPr/>
        </p:nvCxnSpPr>
        <p:spPr>
          <a:xfrm>
            <a:off x="57657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195"/>
          <p:cNvCxnSpPr/>
          <p:nvPr/>
        </p:nvCxnSpPr>
        <p:spPr>
          <a:xfrm>
            <a:off x="7572288" y="3488175"/>
            <a:ext cx="1057800" cy="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95"/>
          <p:cNvSpPr txBox="1"/>
          <p:nvPr/>
        </p:nvSpPr>
        <p:spPr>
          <a:xfrm>
            <a:off x="76200" y="3199975"/>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1477" name="Google Shape;1477;p195"/>
          <p:cNvSpPr txBox="1"/>
          <p:nvPr/>
        </p:nvSpPr>
        <p:spPr>
          <a:xfrm>
            <a:off x="1834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1478" name="Google Shape;1478;p195"/>
          <p:cNvSpPr txBox="1"/>
          <p:nvPr/>
        </p:nvSpPr>
        <p:spPr>
          <a:xfrm>
            <a:off x="19900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1479" name="Google Shape;1479;p195"/>
          <p:cNvSpPr txBox="1"/>
          <p:nvPr/>
        </p:nvSpPr>
        <p:spPr>
          <a:xfrm>
            <a:off x="38805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1480" name="Google Shape;1480;p195"/>
          <p:cNvSpPr txBox="1"/>
          <p:nvPr/>
        </p:nvSpPr>
        <p:spPr>
          <a:xfrm>
            <a:off x="56031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1481" name="Google Shape;1481;p195"/>
          <p:cNvSpPr txBox="1"/>
          <p:nvPr/>
        </p:nvSpPr>
        <p:spPr>
          <a:xfrm>
            <a:off x="7409675" y="3691650"/>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0"/>
                                        </p:tgtEl>
                                        <p:attrNameLst>
                                          <p:attrName>style.visibility</p:attrName>
                                        </p:attrNameLst>
                                      </p:cBhvr>
                                      <p:to>
                                        <p:strVal val="visible"/>
                                      </p:to>
                                    </p:set>
                                    <p:animEffect transition="in" filter="fade">
                                      <p:cBhvr>
                                        <p:cTn id="7" dur="1000"/>
                                        <p:tgtEl>
                                          <p:spTgt spid="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Effect transition="in" filter="fade">
                                      <p:cBhvr>
                                        <p:cTn id="12" dur="1000"/>
                                        <p:tgtEl>
                                          <p:spTgt spid="1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7"/>
                                        </p:tgtEl>
                                        <p:attrNameLst>
                                          <p:attrName>style.visibility</p:attrName>
                                        </p:attrNameLst>
                                      </p:cBhvr>
                                      <p:to>
                                        <p:strVal val="visible"/>
                                      </p:to>
                                    </p:set>
                                    <p:animEffect transition="in" filter="fade">
                                      <p:cBhvr>
                                        <p:cTn id="17" dur="1000"/>
                                        <p:tgtEl>
                                          <p:spTgt spid="14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8"/>
                                        </p:tgtEl>
                                        <p:attrNameLst>
                                          <p:attrName>style.visibility</p:attrName>
                                        </p:attrNameLst>
                                      </p:cBhvr>
                                      <p:to>
                                        <p:strVal val="visible"/>
                                      </p:to>
                                    </p:set>
                                    <p:animEffect transition="in" filter="fade">
                                      <p:cBhvr>
                                        <p:cTn id="22" dur="1000"/>
                                        <p:tgtEl>
                                          <p:spTgt spid="1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2"/>
                                        </p:tgtEl>
                                        <p:attrNameLst>
                                          <p:attrName>style.visibility</p:attrName>
                                        </p:attrNameLst>
                                      </p:cBhvr>
                                      <p:to>
                                        <p:strVal val="visible"/>
                                      </p:to>
                                    </p:set>
                                    <p:animEffect transition="in" filter="fade">
                                      <p:cBhvr>
                                        <p:cTn id="27" dur="1000"/>
                                        <p:tgtEl>
                                          <p:spTgt spid="14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1"/>
                                        </p:tgtEl>
                                        <p:attrNameLst>
                                          <p:attrName>style.visibility</p:attrName>
                                        </p:attrNameLst>
                                      </p:cBhvr>
                                      <p:to>
                                        <p:strVal val="visible"/>
                                      </p:to>
                                    </p:set>
                                    <p:animEffect transition="in" filter="fade">
                                      <p:cBhvr>
                                        <p:cTn id="32" dur="1000"/>
                                        <p:tgtEl>
                                          <p:spTgt spid="1471"/>
                                        </p:tgtEl>
                                      </p:cBhvr>
                                    </p:animEffect>
                                  </p:childTnLst>
                                </p:cTn>
                              </p:par>
                              <p:par>
                                <p:cTn id="33" presetID="10" presetClass="entr" presetSubtype="0"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Effect transition="in" filter="fade">
                                      <p:cBhvr>
                                        <p:cTn id="35" dur="1000"/>
                                        <p:tgtEl>
                                          <p:spTgt spid="1476"/>
                                        </p:tgtEl>
                                      </p:cBhvr>
                                    </p:animEffect>
                                  </p:childTnLst>
                                </p:cTn>
                              </p:par>
                              <p:par>
                                <p:cTn id="36" presetID="10" presetClass="entr" presetSubtype="0" fill="hold" nodeType="withEffect">
                                  <p:stCondLst>
                                    <p:cond delay="0"/>
                                  </p:stCondLst>
                                  <p:childTnLst>
                                    <p:set>
                                      <p:cBhvr>
                                        <p:cTn id="37" dur="1" fill="hold">
                                          <p:stCondLst>
                                            <p:cond delay="0"/>
                                          </p:stCondLst>
                                        </p:cTn>
                                        <p:tgtEl>
                                          <p:spTgt spid="1477"/>
                                        </p:tgtEl>
                                        <p:attrNameLst>
                                          <p:attrName>style.visibility</p:attrName>
                                        </p:attrNameLst>
                                      </p:cBhvr>
                                      <p:to>
                                        <p:strVal val="visible"/>
                                      </p:to>
                                    </p:set>
                                    <p:animEffect transition="in" filter="fade">
                                      <p:cBhvr>
                                        <p:cTn id="38" dur="1000"/>
                                        <p:tgtEl>
                                          <p:spTgt spid="14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2"/>
                                        </p:tgtEl>
                                        <p:attrNameLst>
                                          <p:attrName>style.visibility</p:attrName>
                                        </p:attrNameLst>
                                      </p:cBhvr>
                                      <p:to>
                                        <p:strVal val="visible"/>
                                      </p:to>
                                    </p:set>
                                    <p:animEffect transition="in" filter="fade">
                                      <p:cBhvr>
                                        <p:cTn id="43" dur="1000"/>
                                        <p:tgtEl>
                                          <p:spTgt spid="1472"/>
                                        </p:tgtEl>
                                      </p:cBhvr>
                                    </p:animEffect>
                                  </p:childTnLst>
                                </p:cTn>
                              </p:par>
                              <p:par>
                                <p:cTn id="44" presetID="10" presetClass="entr" presetSubtype="0" fill="hold" nodeType="withEffect">
                                  <p:stCondLst>
                                    <p:cond delay="0"/>
                                  </p:stCondLst>
                                  <p:childTnLst>
                                    <p:set>
                                      <p:cBhvr>
                                        <p:cTn id="45" dur="1" fill="hold">
                                          <p:stCondLst>
                                            <p:cond delay="0"/>
                                          </p:stCondLst>
                                        </p:cTn>
                                        <p:tgtEl>
                                          <p:spTgt spid="1478"/>
                                        </p:tgtEl>
                                        <p:attrNameLst>
                                          <p:attrName>style.visibility</p:attrName>
                                        </p:attrNameLst>
                                      </p:cBhvr>
                                      <p:to>
                                        <p:strVal val="visible"/>
                                      </p:to>
                                    </p:set>
                                    <p:animEffect transition="in" filter="fade">
                                      <p:cBhvr>
                                        <p:cTn id="46" dur="1000"/>
                                        <p:tgtEl>
                                          <p:spTgt spid="14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73"/>
                                        </p:tgtEl>
                                        <p:attrNameLst>
                                          <p:attrName>style.visibility</p:attrName>
                                        </p:attrNameLst>
                                      </p:cBhvr>
                                      <p:to>
                                        <p:strVal val="visible"/>
                                      </p:to>
                                    </p:set>
                                    <p:animEffect transition="in" filter="fade">
                                      <p:cBhvr>
                                        <p:cTn id="51" dur="1000"/>
                                        <p:tgtEl>
                                          <p:spTgt spid="1473"/>
                                        </p:tgtEl>
                                      </p:cBhvr>
                                    </p:animEffect>
                                  </p:childTnLst>
                                </p:cTn>
                              </p:par>
                              <p:par>
                                <p:cTn id="52" presetID="10" presetClass="entr" presetSubtype="0" fill="hold" nodeType="withEffect">
                                  <p:stCondLst>
                                    <p:cond delay="0"/>
                                  </p:stCondLst>
                                  <p:childTnLst>
                                    <p:set>
                                      <p:cBhvr>
                                        <p:cTn id="53" dur="1" fill="hold">
                                          <p:stCondLst>
                                            <p:cond delay="0"/>
                                          </p:stCondLst>
                                        </p:cTn>
                                        <p:tgtEl>
                                          <p:spTgt spid="1479"/>
                                        </p:tgtEl>
                                        <p:attrNameLst>
                                          <p:attrName>style.visibility</p:attrName>
                                        </p:attrNameLst>
                                      </p:cBhvr>
                                      <p:to>
                                        <p:strVal val="visible"/>
                                      </p:to>
                                    </p:set>
                                    <p:animEffect transition="in" filter="fade">
                                      <p:cBhvr>
                                        <p:cTn id="54" dur="1000"/>
                                        <p:tgtEl>
                                          <p:spTgt spid="14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80"/>
                                        </p:tgtEl>
                                        <p:attrNameLst>
                                          <p:attrName>style.visibility</p:attrName>
                                        </p:attrNameLst>
                                      </p:cBhvr>
                                      <p:to>
                                        <p:strVal val="visible"/>
                                      </p:to>
                                    </p:set>
                                    <p:animEffect transition="in" filter="fade">
                                      <p:cBhvr>
                                        <p:cTn id="59" dur="1000"/>
                                        <p:tgtEl>
                                          <p:spTgt spid="1480"/>
                                        </p:tgtEl>
                                      </p:cBhvr>
                                    </p:animEffect>
                                  </p:childTnLst>
                                </p:cTn>
                              </p:par>
                              <p:par>
                                <p:cTn id="60" presetID="10" presetClass="entr" presetSubtype="0" fill="hold" nodeType="withEffect">
                                  <p:stCondLst>
                                    <p:cond delay="0"/>
                                  </p:stCondLst>
                                  <p:childTnLst>
                                    <p:set>
                                      <p:cBhvr>
                                        <p:cTn id="61" dur="1" fill="hold">
                                          <p:stCondLst>
                                            <p:cond delay="0"/>
                                          </p:stCondLst>
                                        </p:cTn>
                                        <p:tgtEl>
                                          <p:spTgt spid="1474"/>
                                        </p:tgtEl>
                                        <p:attrNameLst>
                                          <p:attrName>style.visibility</p:attrName>
                                        </p:attrNameLst>
                                      </p:cBhvr>
                                      <p:to>
                                        <p:strVal val="visible"/>
                                      </p:to>
                                    </p:set>
                                    <p:animEffect transition="in" filter="fade">
                                      <p:cBhvr>
                                        <p:cTn id="62" dur="1000"/>
                                        <p:tgtEl>
                                          <p:spTgt spid="14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1"/>
                                        </p:tgtEl>
                                        <p:attrNameLst>
                                          <p:attrName>style.visibility</p:attrName>
                                        </p:attrNameLst>
                                      </p:cBhvr>
                                      <p:to>
                                        <p:strVal val="visible"/>
                                      </p:to>
                                    </p:set>
                                    <p:animEffect transition="in" filter="fade">
                                      <p:cBhvr>
                                        <p:cTn id="67" dur="1000"/>
                                        <p:tgtEl>
                                          <p:spTgt spid="1481"/>
                                        </p:tgtEl>
                                      </p:cBhvr>
                                    </p:animEffect>
                                  </p:childTnLst>
                                </p:cTn>
                              </p:par>
                              <p:par>
                                <p:cTn id="68" presetID="10" presetClass="entr" presetSubtype="0" fill="hold" nodeType="withEffect">
                                  <p:stCondLst>
                                    <p:cond delay="0"/>
                                  </p:stCondLst>
                                  <p:childTnLst>
                                    <p:set>
                                      <p:cBhvr>
                                        <p:cTn id="69" dur="1" fill="hold">
                                          <p:stCondLst>
                                            <p:cond delay="0"/>
                                          </p:stCondLst>
                                        </p:cTn>
                                        <p:tgtEl>
                                          <p:spTgt spid="1475"/>
                                        </p:tgtEl>
                                        <p:attrNameLst>
                                          <p:attrName>style.visibility</p:attrName>
                                        </p:attrNameLst>
                                      </p:cBhvr>
                                      <p:to>
                                        <p:strVal val="visible"/>
                                      </p:to>
                                    </p:set>
                                    <p:animEffect transition="in" filter="fade">
                                      <p:cBhvr>
                                        <p:cTn id="70" dur="1000"/>
                                        <p:tgtEl>
                                          <p:spTgt spid="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897;p122">
            <a:extLst>
              <a:ext uri="{FF2B5EF4-FFF2-40B4-BE49-F238E27FC236}">
                <a16:creationId xmlns:a16="http://schemas.microsoft.com/office/drawing/2014/main" id="{85E8BFB0-DC22-8F6C-E6B5-01444032BEE5}"/>
              </a:ext>
            </a:extLst>
          </p:cNvPr>
          <p:cNvSpPr txBox="1"/>
          <p:nvPr/>
        </p:nvSpPr>
        <p:spPr>
          <a:xfrm>
            <a:off x="2885600" y="969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Grammarly</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adjust grammar based on channel (email vs tweet), context (friend vs business) &amp; an individual’s “writing voice” </a:t>
            </a:r>
            <a:endParaRPr sz="1200">
              <a:solidFill>
                <a:schemeClr val="lt1"/>
              </a:solidFill>
            </a:endParaRPr>
          </a:p>
        </p:txBody>
      </p:sp>
      <p:sp>
        <p:nvSpPr>
          <p:cNvPr id="4" name="Google Shape;898;p122">
            <a:extLst>
              <a:ext uri="{FF2B5EF4-FFF2-40B4-BE49-F238E27FC236}">
                <a16:creationId xmlns:a16="http://schemas.microsoft.com/office/drawing/2014/main" id="{8312FDC0-7C50-B1BA-1A5C-C79F5C71B20F}"/>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Hyper-contextualized &amp; personalized</a:t>
            </a:r>
          </a:p>
        </p:txBody>
      </p:sp>
      <p:sp>
        <p:nvSpPr>
          <p:cNvPr id="5" name="Google Shape;899;p122">
            <a:extLst>
              <a:ext uri="{FF2B5EF4-FFF2-40B4-BE49-F238E27FC236}">
                <a16:creationId xmlns:a16="http://schemas.microsoft.com/office/drawing/2014/main" id="{D6728A4E-849B-4DB9-EEA5-22D295901A65}"/>
              </a:ext>
            </a:extLst>
          </p:cNvPr>
          <p:cNvSpPr/>
          <p:nvPr/>
        </p:nvSpPr>
        <p:spPr>
          <a:xfrm rot="5400000">
            <a:off x="1207700" y="937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00;p122">
            <a:extLst>
              <a:ext uri="{FF2B5EF4-FFF2-40B4-BE49-F238E27FC236}">
                <a16:creationId xmlns:a16="http://schemas.microsoft.com/office/drawing/2014/main" id="{37BBEBF8-F60E-83EC-C4C9-1434DD10BCB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0600" y="2367762"/>
            <a:ext cx="1070450" cy="1066426"/>
          </a:xfrm>
          <a:prstGeom prst="rect">
            <a:avLst/>
          </a:prstGeom>
          <a:noFill/>
          <a:ln>
            <a:noFill/>
          </a:ln>
        </p:spPr>
      </p:pic>
      <p:sp>
        <p:nvSpPr>
          <p:cNvPr id="7" name="Google Shape;901;p122">
            <a:extLst>
              <a:ext uri="{FF2B5EF4-FFF2-40B4-BE49-F238E27FC236}">
                <a16:creationId xmlns:a16="http://schemas.microsoft.com/office/drawing/2014/main" id="{17D68ECA-929F-C7E2-C3DB-AA42D72F6D85}"/>
              </a:ext>
            </a:extLst>
          </p:cNvPr>
          <p:cNvSpPr txBox="1"/>
          <p:nvPr/>
        </p:nvSpPr>
        <p:spPr>
          <a:xfrm>
            <a:off x="2885600" y="2331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Tesla &amp; other advanced driving systems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actual full autonomy, and/or adjust controls based on driver monitoring i.e. increased front collision warning sensitivity based on sleepy driver eye movements</a:t>
            </a:r>
            <a:endParaRPr sz="1200">
              <a:solidFill>
                <a:schemeClr val="lt1"/>
              </a:solidFill>
            </a:endParaRPr>
          </a:p>
        </p:txBody>
      </p:sp>
      <p:sp>
        <p:nvSpPr>
          <p:cNvPr id="8" name="Google Shape;902;p122">
            <a:extLst>
              <a:ext uri="{FF2B5EF4-FFF2-40B4-BE49-F238E27FC236}">
                <a16:creationId xmlns:a16="http://schemas.microsoft.com/office/drawing/2014/main" id="{31E8E1EC-58FB-73C5-9F1D-44EED3B88C01}"/>
              </a:ext>
            </a:extLst>
          </p:cNvPr>
          <p:cNvSpPr txBox="1"/>
          <p:nvPr/>
        </p:nvSpPr>
        <p:spPr>
          <a:xfrm>
            <a:off x="258100" y="4502650"/>
            <a:ext cx="210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latin typeface="Titillium Web"/>
                <a:ea typeface="Titillium Web"/>
                <a:cs typeface="Titillium Web"/>
                <a:sym typeface="Titillium Web"/>
                <a:hlinkClick r:id="rId4"/>
              </a:rPr>
              <a:t>https://www.nerdwallet.com/best/investing/robo-advisors</a:t>
            </a:r>
            <a:endParaRPr sz="600">
              <a:latin typeface="Titillium Web"/>
              <a:ea typeface="Titillium Web"/>
              <a:cs typeface="Titillium Web"/>
              <a:sym typeface="Titillium Web"/>
            </a:endParaRPr>
          </a:p>
        </p:txBody>
      </p:sp>
      <p:pic>
        <p:nvPicPr>
          <p:cNvPr id="9" name="Google Shape;903;p122">
            <a:extLst>
              <a:ext uri="{FF2B5EF4-FFF2-40B4-BE49-F238E27FC236}">
                <a16:creationId xmlns:a16="http://schemas.microsoft.com/office/drawing/2014/main" id="{B963EE22-2A68-71D1-74A0-41E4B838E106}"/>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9550" y="3821607"/>
            <a:ext cx="1412549" cy="479835"/>
          </a:xfrm>
          <a:prstGeom prst="rect">
            <a:avLst/>
          </a:prstGeom>
          <a:noFill/>
          <a:ln>
            <a:noFill/>
          </a:ln>
        </p:spPr>
      </p:pic>
      <p:sp>
        <p:nvSpPr>
          <p:cNvPr id="10" name="Google Shape;904;p122">
            <a:extLst>
              <a:ext uri="{FF2B5EF4-FFF2-40B4-BE49-F238E27FC236}">
                <a16:creationId xmlns:a16="http://schemas.microsoft.com/office/drawing/2014/main" id="{72948374-0C6A-E683-E2F4-3D34B08E34E5}"/>
              </a:ext>
            </a:extLst>
          </p:cNvPr>
          <p:cNvSpPr txBox="1"/>
          <p:nvPr/>
        </p:nvSpPr>
        <p:spPr>
          <a:xfrm>
            <a:off x="473325" y="4101100"/>
            <a:ext cx="1365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Automated Investing</a:t>
            </a:r>
            <a:endParaRPr sz="700">
              <a:solidFill>
                <a:schemeClr val="lt1"/>
              </a:solidFill>
              <a:latin typeface="Titillium Web"/>
              <a:ea typeface="Titillium Web"/>
              <a:cs typeface="Titillium Web"/>
              <a:sym typeface="Titillium Web"/>
            </a:endParaRPr>
          </a:p>
        </p:txBody>
      </p:sp>
      <p:sp>
        <p:nvSpPr>
          <p:cNvPr id="11" name="Google Shape;905;p122">
            <a:extLst>
              <a:ext uri="{FF2B5EF4-FFF2-40B4-BE49-F238E27FC236}">
                <a16:creationId xmlns:a16="http://schemas.microsoft.com/office/drawing/2014/main" id="{3CA8CAA8-5728-73D9-2807-0E895690EA19}"/>
              </a:ext>
            </a:extLst>
          </p:cNvPr>
          <p:cNvSpPr/>
          <p:nvPr/>
        </p:nvSpPr>
        <p:spPr>
          <a:xfrm rot="5400000">
            <a:off x="1207700" y="2299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7;p122">
            <a:extLst>
              <a:ext uri="{FF2B5EF4-FFF2-40B4-BE49-F238E27FC236}">
                <a16:creationId xmlns:a16="http://schemas.microsoft.com/office/drawing/2014/main" id="{FA926363-DD72-E0FA-CEF3-EBE4DA3C8654}"/>
              </a:ext>
            </a:extLst>
          </p:cNvPr>
          <p:cNvSpPr txBox="1"/>
          <p:nvPr/>
        </p:nvSpPr>
        <p:spPr>
          <a:xfrm>
            <a:off x="2885600" y="349197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AI Robo-Advisors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individual risk propensities &amp; investment values integrate seamlessly i.e. have a child, change risk /timelines while balancing macro impacts [covid, recession]</a:t>
            </a:r>
            <a:endParaRPr sz="1200">
              <a:solidFill>
                <a:schemeClr val="lt1"/>
              </a:solidFill>
            </a:endParaRPr>
          </a:p>
        </p:txBody>
      </p:sp>
      <p:pic>
        <p:nvPicPr>
          <p:cNvPr id="13" name="Google Shape;908;p122">
            <a:extLst>
              <a:ext uri="{FF2B5EF4-FFF2-40B4-BE49-F238E27FC236}">
                <a16:creationId xmlns:a16="http://schemas.microsoft.com/office/drawing/2014/main" id="{7900D16D-4914-243C-39D1-F9EB305D9A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0600" y="1003750"/>
            <a:ext cx="1070450" cy="1070450"/>
          </a:xfrm>
          <a:prstGeom prst="rect">
            <a:avLst/>
          </a:prstGeom>
          <a:noFill/>
          <a:ln>
            <a:noFill/>
          </a:ln>
        </p:spPr>
      </p:pic>
      <p:sp>
        <p:nvSpPr>
          <p:cNvPr id="14" name="Google Shape;906;p122">
            <a:extLst>
              <a:ext uri="{FF2B5EF4-FFF2-40B4-BE49-F238E27FC236}">
                <a16:creationId xmlns:a16="http://schemas.microsoft.com/office/drawing/2014/main" id="{9CB20BBA-C4A2-FCD5-B0A5-9825951F1006}"/>
              </a:ext>
            </a:extLst>
          </p:cNvPr>
          <p:cNvSpPr/>
          <p:nvPr/>
        </p:nvSpPr>
        <p:spPr>
          <a:xfrm rot="5400000">
            <a:off x="1207700" y="345987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3" name="Title 2">
            <a:extLst>
              <a:ext uri="{FF2B5EF4-FFF2-40B4-BE49-F238E27FC236}">
                <a16:creationId xmlns:a16="http://schemas.microsoft.com/office/drawing/2014/main" id="{9291F249-D309-5782-8831-B30DC48B4AB6}"/>
              </a:ext>
            </a:extLst>
          </p:cNvPr>
          <p:cNvSpPr>
            <a:spLocks noGrp="1"/>
          </p:cNvSpPr>
          <p:nvPr>
            <p:ph type="title"/>
          </p:nvPr>
        </p:nvSpPr>
        <p:spPr/>
        <p:txBody>
          <a:bodyPr/>
          <a:lstStyle/>
          <a:p>
            <a:endParaRPr lang="en-US"/>
          </a:p>
        </p:txBody>
      </p:sp>
      <p:sp>
        <p:nvSpPr>
          <p:cNvPr id="2" name="Google Shape;915;p123">
            <a:extLst>
              <a:ext uri="{FF2B5EF4-FFF2-40B4-BE49-F238E27FC236}">
                <a16:creationId xmlns:a16="http://schemas.microsoft.com/office/drawing/2014/main" id="{76C4B994-4B8B-0525-8830-51549247B201}"/>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Generative AI is in its infancy.  Startups &amp; industry are still seeing a linear approach versus cross-discipline and interdependent/linked AI.</a:t>
            </a:r>
            <a:endParaRPr lang="en-US" sz="1400" dirty="0">
              <a:solidFill>
                <a:schemeClr val="accent2"/>
              </a:solidFill>
            </a:endParaRPr>
          </a:p>
          <a:p>
            <a:endParaRPr lang="en-US" sz="2900" dirty="0">
              <a:solidFill>
                <a:schemeClr val="accent2"/>
              </a:solidFill>
              <a:latin typeface="Titillium Web ExtraLight"/>
              <a:ea typeface="Titillium Web ExtraLight"/>
              <a:cs typeface="Titillium Web ExtraLight"/>
              <a:sym typeface="Titillium Web ExtraLight"/>
            </a:endParaRPr>
          </a:p>
        </p:txBody>
      </p:sp>
    </p:spTree>
    <p:extLst>
      <p:ext uri="{BB962C8B-B14F-4D97-AF65-F5344CB8AC3E}">
        <p14:creationId xmlns:p14="http://schemas.microsoft.com/office/powerpoint/2010/main" val="539040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0;p124">
            <a:extLst>
              <a:ext uri="{FF2B5EF4-FFF2-40B4-BE49-F238E27FC236}">
                <a16:creationId xmlns:a16="http://schemas.microsoft.com/office/drawing/2014/main" id="{59BACDD9-4BAC-7938-872D-07CA270574DE}"/>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9325" y="1220375"/>
            <a:ext cx="2641350" cy="1227350"/>
          </a:xfrm>
          <a:prstGeom prst="rect">
            <a:avLst/>
          </a:prstGeom>
          <a:noFill/>
          <a:ln>
            <a:noFill/>
          </a:ln>
        </p:spPr>
      </p:pic>
      <p:pic>
        <p:nvPicPr>
          <p:cNvPr id="4" name="Google Shape;921;p124">
            <a:extLst>
              <a:ext uri="{FF2B5EF4-FFF2-40B4-BE49-F238E27FC236}">
                <a16:creationId xmlns:a16="http://schemas.microsoft.com/office/drawing/2014/main" id="{99CA1E37-03FA-0C23-F926-754B53103C9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73075" y="963600"/>
            <a:ext cx="6018524" cy="3727708"/>
          </a:xfrm>
          <a:prstGeom prst="rect">
            <a:avLst/>
          </a:prstGeom>
          <a:noFill/>
          <a:ln>
            <a:noFill/>
          </a:ln>
        </p:spPr>
      </p:pic>
      <p:sp>
        <p:nvSpPr>
          <p:cNvPr id="5" name="Google Shape;922;p124">
            <a:extLst>
              <a:ext uri="{FF2B5EF4-FFF2-40B4-BE49-F238E27FC236}">
                <a16:creationId xmlns:a16="http://schemas.microsoft.com/office/drawing/2014/main" id="{2D31ED9D-5D9B-53EF-9217-EC9D6BBA432B}"/>
              </a:ext>
            </a:extLst>
          </p:cNvPr>
          <p:cNvSpPr txBox="1">
            <a:spLocks/>
          </p:cNvSpPr>
          <p:nvPr/>
        </p:nvSpPr>
        <p:spPr>
          <a:xfrm>
            <a:off x="397825" y="320040"/>
            <a:ext cx="7886700" cy="4002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000" dirty="0">
                <a:solidFill>
                  <a:schemeClr val="lt1"/>
                </a:solidFill>
                <a:latin typeface="Titillium Web ExtraLight"/>
                <a:ea typeface="Titillium Web ExtraLight"/>
                <a:cs typeface="Titillium Web ExtraLight"/>
                <a:sym typeface="Titillium Web ExtraLight"/>
              </a:rPr>
              <a:t>Augmented Design with 2 Models- large scale “multi-agent debate” is …3yrs away?</a:t>
            </a:r>
          </a:p>
        </p:txBody>
      </p:sp>
    </p:spTree>
    <p:extLst>
      <p:ext uri="{BB962C8B-B14F-4D97-AF65-F5344CB8AC3E}">
        <p14:creationId xmlns:p14="http://schemas.microsoft.com/office/powerpoint/2010/main" val="1882255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27;p125">
            <a:extLst>
              <a:ext uri="{FF2B5EF4-FFF2-40B4-BE49-F238E27FC236}">
                <a16:creationId xmlns:a16="http://schemas.microsoft.com/office/drawing/2014/main" id="{44BB9C49-5D23-325C-4341-29D36C2E803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4888" y="1897013"/>
            <a:ext cx="2661125" cy="1749680"/>
          </a:xfrm>
          <a:prstGeom prst="rect">
            <a:avLst/>
          </a:prstGeom>
          <a:noFill/>
          <a:ln>
            <a:noFill/>
          </a:ln>
        </p:spPr>
      </p:pic>
      <p:pic>
        <p:nvPicPr>
          <p:cNvPr id="4" name="Google Shape;928;p125">
            <a:extLst>
              <a:ext uri="{FF2B5EF4-FFF2-40B4-BE49-F238E27FC236}">
                <a16:creationId xmlns:a16="http://schemas.microsoft.com/office/drawing/2014/main" id="{46222B42-76D1-07A8-B21B-10170052BA8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1438" y="1897013"/>
            <a:ext cx="2661125" cy="1749680"/>
          </a:xfrm>
          <a:prstGeom prst="rect">
            <a:avLst/>
          </a:prstGeom>
          <a:noFill/>
          <a:ln>
            <a:noFill/>
          </a:ln>
        </p:spPr>
      </p:pic>
      <p:pic>
        <p:nvPicPr>
          <p:cNvPr id="5" name="Google Shape;929;p125">
            <a:extLst>
              <a:ext uri="{FF2B5EF4-FFF2-40B4-BE49-F238E27FC236}">
                <a16:creationId xmlns:a16="http://schemas.microsoft.com/office/drawing/2014/main" id="{33545572-8BE7-974F-4E88-87BDBB6C0E8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07987" y="1897012"/>
            <a:ext cx="2661125" cy="1749675"/>
          </a:xfrm>
          <a:prstGeom prst="rect">
            <a:avLst/>
          </a:prstGeom>
          <a:noFill/>
          <a:ln>
            <a:noFill/>
          </a:ln>
        </p:spPr>
      </p:pic>
      <p:sp>
        <p:nvSpPr>
          <p:cNvPr id="6" name="Google Shape;930;p125">
            <a:extLst>
              <a:ext uri="{FF2B5EF4-FFF2-40B4-BE49-F238E27FC236}">
                <a16:creationId xmlns:a16="http://schemas.microsoft.com/office/drawing/2014/main" id="{C2B7B263-E10B-630E-5A13-BE657FAE993A}"/>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Fairy Tale</a:t>
            </a:r>
            <a:endParaRPr>
              <a:solidFill>
                <a:schemeClr val="dk2"/>
              </a:solidFill>
              <a:latin typeface="Titillium Web"/>
              <a:ea typeface="Titillium Web"/>
              <a:cs typeface="Titillium Web"/>
              <a:sym typeface="Titillium Web"/>
            </a:endParaRPr>
          </a:p>
        </p:txBody>
      </p:sp>
      <p:sp>
        <p:nvSpPr>
          <p:cNvPr id="7" name="Google Shape;931;p125">
            <a:extLst>
              <a:ext uri="{FF2B5EF4-FFF2-40B4-BE49-F238E27FC236}">
                <a16:creationId xmlns:a16="http://schemas.microsoft.com/office/drawing/2014/main" id="{C33B5CE7-6521-1BF1-42E0-EFC148F366F7}"/>
              </a:ext>
            </a:extLst>
          </p:cNvPr>
          <p:cNvSpPr txBox="1"/>
          <p:nvPr/>
        </p:nvSpPr>
        <p:spPr>
          <a:xfrm>
            <a:off x="32414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Enchanted Forest</a:t>
            </a:r>
            <a:endParaRPr>
              <a:solidFill>
                <a:schemeClr val="dk2"/>
              </a:solidFill>
              <a:latin typeface="Titillium Web"/>
              <a:ea typeface="Titillium Web"/>
              <a:cs typeface="Titillium Web"/>
              <a:sym typeface="Titillium Web"/>
            </a:endParaRPr>
          </a:p>
        </p:txBody>
      </p:sp>
      <p:sp>
        <p:nvSpPr>
          <p:cNvPr id="8" name="Google Shape;932;p125">
            <a:extLst>
              <a:ext uri="{FF2B5EF4-FFF2-40B4-BE49-F238E27FC236}">
                <a16:creationId xmlns:a16="http://schemas.microsoft.com/office/drawing/2014/main" id="{01861D93-9DA1-8847-6183-2AA4481D942D}"/>
              </a:ext>
            </a:extLst>
          </p:cNvPr>
          <p:cNvSpPr txBox="1"/>
          <p:nvPr/>
        </p:nvSpPr>
        <p:spPr>
          <a:xfrm>
            <a:off x="60079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Futuristic Space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097123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53;p128">
            <a:extLst>
              <a:ext uri="{FF2B5EF4-FFF2-40B4-BE49-F238E27FC236}">
                <a16:creationId xmlns:a16="http://schemas.microsoft.com/office/drawing/2014/main" id="{C4F7A2D4-15DF-4E2D-B9EC-A12632CE8C59}"/>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But this how hard is it to fool into unintended behaviors?</a:t>
            </a:r>
          </a:p>
        </p:txBody>
      </p:sp>
      <p:pic>
        <p:nvPicPr>
          <p:cNvPr id="4" name="Google Shape;954;p128">
            <a:extLst>
              <a:ext uri="{FF2B5EF4-FFF2-40B4-BE49-F238E27FC236}">
                <a16:creationId xmlns:a16="http://schemas.microsoft.com/office/drawing/2014/main" id="{04FCB21D-CEA6-F750-7055-91C308A3A73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1916446"/>
            <a:ext cx="4163575" cy="483301"/>
          </a:xfrm>
          <a:prstGeom prst="rect">
            <a:avLst/>
          </a:prstGeom>
          <a:noFill/>
          <a:ln>
            <a:noFill/>
          </a:ln>
        </p:spPr>
      </p:pic>
      <p:pic>
        <p:nvPicPr>
          <p:cNvPr id="5" name="Google Shape;955;p128">
            <a:extLst>
              <a:ext uri="{FF2B5EF4-FFF2-40B4-BE49-F238E27FC236}">
                <a16:creationId xmlns:a16="http://schemas.microsoft.com/office/drawing/2014/main" id="{8B3EA5EC-9379-7BB9-A894-112E416F1CA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075" y="1942552"/>
            <a:ext cx="4163575" cy="1132074"/>
          </a:xfrm>
          <a:prstGeom prst="rect">
            <a:avLst/>
          </a:prstGeom>
          <a:noFill/>
          <a:ln>
            <a:noFill/>
          </a:ln>
        </p:spPr>
      </p:pic>
      <p:sp>
        <p:nvSpPr>
          <p:cNvPr id="6" name="Google Shape;956;p128">
            <a:extLst>
              <a:ext uri="{FF2B5EF4-FFF2-40B4-BE49-F238E27FC236}">
                <a16:creationId xmlns:a16="http://schemas.microsoft.com/office/drawing/2014/main" id="{EF9134AC-0A46-A813-957F-9AC9933A18D0}"/>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57;p128">
            <a:extLst>
              <a:ext uri="{FF2B5EF4-FFF2-40B4-BE49-F238E27FC236}">
                <a16:creationId xmlns:a16="http://schemas.microsoft.com/office/drawing/2014/main" id="{536BAABF-2B57-9C21-B686-A3A0D27EC299}"/>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a:t>
            </a:r>
            <a:endParaRPr>
              <a:solidFill>
                <a:schemeClr val="dk2"/>
              </a:solidFill>
              <a:latin typeface="Titillium Web"/>
              <a:ea typeface="Titillium Web"/>
              <a:cs typeface="Titillium Web"/>
              <a:sym typeface="Titillium Web"/>
            </a:endParaRPr>
          </a:p>
        </p:txBody>
      </p:sp>
      <p:sp>
        <p:nvSpPr>
          <p:cNvPr id="8" name="Google Shape;958;p128">
            <a:extLst>
              <a:ext uri="{FF2B5EF4-FFF2-40B4-BE49-F238E27FC236}">
                <a16:creationId xmlns:a16="http://schemas.microsoft.com/office/drawing/2014/main" id="{9E9F6F5D-361F-C87F-4790-2BD4B4FAE9D0}"/>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Yeah, safeguard worked!</a:t>
            </a:r>
            <a:endParaRPr sz="1100" i="0" u="none" strike="noStrike" cap="none">
              <a:solidFill>
                <a:srgbClr val="FFFFFF"/>
              </a:solidFill>
              <a:latin typeface="Titillium Web"/>
              <a:ea typeface="Titillium Web"/>
              <a:cs typeface="Titillium Web"/>
              <a:sym typeface="Titillium Web"/>
            </a:endParaRPr>
          </a:p>
        </p:txBody>
      </p:sp>
      <p:pic>
        <p:nvPicPr>
          <p:cNvPr id="9" name="Google Shape;959;p128">
            <a:extLst>
              <a:ext uri="{FF2B5EF4-FFF2-40B4-BE49-F238E27FC236}">
                <a16:creationId xmlns:a16="http://schemas.microsoft.com/office/drawing/2014/main" id="{54EDA50F-CF34-4A31-99DA-85E7B7AC34C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143251" y="1496813"/>
            <a:ext cx="220309" cy="252000"/>
          </a:xfrm>
          <a:prstGeom prst="rect">
            <a:avLst/>
          </a:prstGeom>
          <a:noFill/>
          <a:ln>
            <a:noFill/>
          </a:ln>
        </p:spPr>
      </p:pic>
    </p:spTree>
    <p:extLst>
      <p:ext uri="{BB962C8B-B14F-4D97-AF65-F5344CB8AC3E}">
        <p14:creationId xmlns:p14="http://schemas.microsoft.com/office/powerpoint/2010/main" val="958613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 name="Google Shape;964;p129">
            <a:extLst>
              <a:ext uri="{FF2B5EF4-FFF2-40B4-BE49-F238E27FC236}">
                <a16:creationId xmlns:a16="http://schemas.microsoft.com/office/drawing/2014/main" id="{74DAE45A-D05D-1349-194D-178C9268470A}"/>
              </a:ext>
            </a:extLst>
          </p:cNvPr>
          <p:cNvSpPr txBox="1">
            <a:spLocks/>
          </p:cNvSpPr>
          <p:nvPr/>
        </p:nvSpPr>
        <p:spPr>
          <a:xfrm>
            <a:off x="194900" y="320050"/>
            <a:ext cx="8678700" cy="2492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t>Users are creative so protections, governance &amp; documentation are important.</a:t>
            </a:r>
          </a:p>
        </p:txBody>
      </p:sp>
      <p:pic>
        <p:nvPicPr>
          <p:cNvPr id="4" name="Google Shape;965;p129">
            <a:extLst>
              <a:ext uri="{FF2B5EF4-FFF2-40B4-BE49-F238E27FC236}">
                <a16:creationId xmlns:a16="http://schemas.microsoft.com/office/drawing/2014/main" id="{60EE9479-64E9-576D-C698-2BBDC585A83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2167049"/>
            <a:ext cx="4163575" cy="579725"/>
          </a:xfrm>
          <a:prstGeom prst="rect">
            <a:avLst/>
          </a:prstGeom>
          <a:noFill/>
          <a:ln>
            <a:noFill/>
          </a:ln>
        </p:spPr>
      </p:pic>
      <p:pic>
        <p:nvPicPr>
          <p:cNvPr id="5" name="Google Shape;966;p129">
            <a:extLst>
              <a:ext uri="{FF2B5EF4-FFF2-40B4-BE49-F238E27FC236}">
                <a16:creationId xmlns:a16="http://schemas.microsoft.com/office/drawing/2014/main" id="{3CFED3D2-56A6-0162-20A4-C7AEA562DF2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150" y="2015198"/>
            <a:ext cx="4163549" cy="1219674"/>
          </a:xfrm>
          <a:prstGeom prst="rect">
            <a:avLst/>
          </a:prstGeom>
          <a:noFill/>
          <a:ln>
            <a:noFill/>
          </a:ln>
        </p:spPr>
      </p:pic>
      <p:sp>
        <p:nvSpPr>
          <p:cNvPr id="6" name="Google Shape;967;p129">
            <a:extLst>
              <a:ext uri="{FF2B5EF4-FFF2-40B4-BE49-F238E27FC236}">
                <a16:creationId xmlns:a16="http://schemas.microsoft.com/office/drawing/2014/main" id="{0E22E14F-6904-78A5-32FA-1F54190F8B32}"/>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68;p129">
            <a:extLst>
              <a:ext uri="{FF2B5EF4-FFF2-40B4-BE49-F238E27FC236}">
                <a16:creationId xmlns:a16="http://schemas.microsoft.com/office/drawing/2014/main" id="{717DCF7B-D9CE-6463-F123-F8E6FBA5B720}"/>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
        <p:nvSpPr>
          <p:cNvPr id="8" name="Google Shape;969;p129">
            <a:extLst>
              <a:ext uri="{FF2B5EF4-FFF2-40B4-BE49-F238E27FC236}">
                <a16:creationId xmlns:a16="http://schemas.microsoft.com/office/drawing/2014/main" id="{1412B45B-73D8-B640-CCB0-3711E9B77A2F}"/>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Oops.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627477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74;p130">
            <a:extLst>
              <a:ext uri="{FF2B5EF4-FFF2-40B4-BE49-F238E27FC236}">
                <a16:creationId xmlns:a16="http://schemas.microsoft.com/office/drawing/2014/main" id="{4D5480CC-BE18-97BE-CC4E-5C02EDA0F48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8575" y="1936988"/>
            <a:ext cx="2941050" cy="1184400"/>
          </a:xfrm>
          <a:prstGeom prst="rect">
            <a:avLst/>
          </a:prstGeom>
          <a:noFill/>
          <a:ln>
            <a:noFill/>
          </a:ln>
        </p:spPr>
      </p:pic>
      <p:sp>
        <p:nvSpPr>
          <p:cNvPr id="4" name="Google Shape;975;p130">
            <a:extLst>
              <a:ext uri="{FF2B5EF4-FFF2-40B4-BE49-F238E27FC236}">
                <a16:creationId xmlns:a16="http://schemas.microsoft.com/office/drawing/2014/main" id="{70C09A3F-FE87-EAF5-973D-7D563734D0DA}"/>
              </a:ext>
            </a:extLst>
          </p:cNvPr>
          <p:cNvSpPr txBox="1"/>
          <p:nvPr/>
        </p:nvSpPr>
        <p:spPr>
          <a:xfrm>
            <a:off x="0" y="0"/>
            <a:ext cx="9051300" cy="5850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600">
                <a:solidFill>
                  <a:schemeClr val="lt1"/>
                </a:solidFill>
                <a:latin typeface="Titillium Web ExtraLight"/>
                <a:ea typeface="Titillium Web ExtraLight"/>
                <a:cs typeface="Titillium Web ExtraLight"/>
                <a:sym typeface="Titillium Web ExtraLight"/>
              </a:rPr>
              <a:t>Turns out tricking it is easy.</a:t>
            </a:r>
            <a:endParaRPr/>
          </a:p>
        </p:txBody>
      </p:sp>
      <p:pic>
        <p:nvPicPr>
          <p:cNvPr id="5" name="Google Shape;976;p130">
            <a:extLst>
              <a:ext uri="{FF2B5EF4-FFF2-40B4-BE49-F238E27FC236}">
                <a16:creationId xmlns:a16="http://schemas.microsoft.com/office/drawing/2014/main" id="{CB9995F6-59D0-AD55-F217-D7084F4883A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68925" y="1857300"/>
            <a:ext cx="5134376" cy="1343775"/>
          </a:xfrm>
          <a:prstGeom prst="rect">
            <a:avLst/>
          </a:prstGeom>
          <a:noFill/>
          <a:ln>
            <a:noFill/>
          </a:ln>
        </p:spPr>
      </p:pic>
      <p:sp>
        <p:nvSpPr>
          <p:cNvPr id="6" name="Google Shape;977;p130">
            <a:extLst>
              <a:ext uri="{FF2B5EF4-FFF2-40B4-BE49-F238E27FC236}">
                <a16:creationId xmlns:a16="http://schemas.microsoft.com/office/drawing/2014/main" id="{46AC23DD-3CA8-13B3-3269-92B18FA3CB05}"/>
              </a:ext>
            </a:extLst>
          </p:cNvPr>
          <p:cNvSpPr txBox="1"/>
          <p:nvPr/>
        </p:nvSpPr>
        <p:spPr>
          <a:xfrm>
            <a:off x="194900" y="1496825"/>
            <a:ext cx="294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78;p130">
            <a:extLst>
              <a:ext uri="{FF2B5EF4-FFF2-40B4-BE49-F238E27FC236}">
                <a16:creationId xmlns:a16="http://schemas.microsoft.com/office/drawing/2014/main" id="{47DE8F58-11F6-124F-4F3E-4F01BA954A2D}"/>
              </a:ext>
            </a:extLst>
          </p:cNvPr>
          <p:cNvSpPr txBox="1"/>
          <p:nvPr/>
        </p:nvSpPr>
        <p:spPr>
          <a:xfrm>
            <a:off x="3868925" y="1457100"/>
            <a:ext cx="513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723094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pic>
        <p:nvPicPr>
          <p:cNvPr id="2" name="Google Shape;984;p131">
            <a:extLst>
              <a:ext uri="{FF2B5EF4-FFF2-40B4-BE49-F238E27FC236}">
                <a16:creationId xmlns:a16="http://schemas.microsoft.com/office/drawing/2014/main" id="{7F8BD2EC-8C2F-7C90-B61E-4125672098CF}"/>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425" y="1932371"/>
            <a:ext cx="3744049" cy="2345575"/>
          </a:xfrm>
          <a:prstGeom prst="rect">
            <a:avLst/>
          </a:prstGeom>
          <a:noFill/>
          <a:ln>
            <a:noFill/>
          </a:ln>
        </p:spPr>
      </p:pic>
      <p:pic>
        <p:nvPicPr>
          <p:cNvPr id="4" name="Google Shape;985;p131">
            <a:extLst>
              <a:ext uri="{FF2B5EF4-FFF2-40B4-BE49-F238E27FC236}">
                <a16:creationId xmlns:a16="http://schemas.microsoft.com/office/drawing/2014/main" id="{221096E8-54CA-56CB-C9A5-A6D1A7A63EE2}"/>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06375" y="2218713"/>
            <a:ext cx="3744049" cy="1772875"/>
          </a:xfrm>
          <a:prstGeom prst="rect">
            <a:avLst/>
          </a:prstGeom>
          <a:noFill/>
          <a:ln>
            <a:noFill/>
          </a:ln>
        </p:spPr>
      </p:pic>
      <p:sp>
        <p:nvSpPr>
          <p:cNvPr id="5" name="Google Shape;986;p131">
            <a:extLst>
              <a:ext uri="{FF2B5EF4-FFF2-40B4-BE49-F238E27FC236}">
                <a16:creationId xmlns:a16="http://schemas.microsoft.com/office/drawing/2014/main" id="{9B60C7F6-769A-9B5D-CCD3-660715A917A1}"/>
              </a:ext>
            </a:extLst>
          </p:cNvPr>
          <p:cNvSpPr txBox="1"/>
          <p:nvPr/>
        </p:nvSpPr>
        <p:spPr>
          <a:xfrm>
            <a:off x="194900" y="1496825"/>
            <a:ext cx="3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6" name="Google Shape;987;p131">
            <a:extLst>
              <a:ext uri="{FF2B5EF4-FFF2-40B4-BE49-F238E27FC236}">
                <a16:creationId xmlns:a16="http://schemas.microsoft.com/office/drawing/2014/main" id="{58C89FE9-EE29-2A55-A4A1-0D05EB91ABD1}"/>
              </a:ext>
            </a:extLst>
          </p:cNvPr>
          <p:cNvSpPr txBox="1"/>
          <p:nvPr/>
        </p:nvSpPr>
        <p:spPr>
          <a:xfrm>
            <a:off x="4806375" y="1457100"/>
            <a:ext cx="37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1220154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9;p134">
            <a:extLst>
              <a:ext uri="{FF2B5EF4-FFF2-40B4-BE49-F238E27FC236}">
                <a16:creationId xmlns:a16="http://schemas.microsoft.com/office/drawing/2014/main" id="{B2BF3BA2-E95D-FDB0-2B02-6F21A5572DB8}"/>
              </a:ext>
            </a:extLst>
          </p:cNvPr>
          <p:cNvSpPr txBox="1">
            <a:spLocks noGrp="1"/>
          </p:cNvSpPr>
          <p:nvPr>
            <p:ph type="title"/>
          </p:nvPr>
        </p:nvSpPr>
        <p:spPr>
          <a:xfrm>
            <a:off x="208175" y="320050"/>
            <a:ext cx="88230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Over the next 3-5 years, AI </a:t>
            </a:r>
            <a:r>
              <a:rPr lang="en" sz="2000" i="1"/>
              <a:t>augmented</a:t>
            </a:r>
            <a:r>
              <a:rPr lang="en" sz="2000"/>
              <a:t> decisions &amp; design will be common place.</a:t>
            </a:r>
            <a:endParaRPr sz="2000"/>
          </a:p>
        </p:txBody>
      </p:sp>
      <p:sp>
        <p:nvSpPr>
          <p:cNvPr id="4" name="Google Shape;1010;p134">
            <a:extLst>
              <a:ext uri="{FF2B5EF4-FFF2-40B4-BE49-F238E27FC236}">
                <a16:creationId xmlns:a16="http://schemas.microsoft.com/office/drawing/2014/main" id="{E8E3C197-6EF2-7A05-C641-43FEF06A548B}"/>
              </a:ext>
            </a:extLst>
          </p:cNvPr>
          <p:cNvSpPr txBox="1"/>
          <p:nvPr/>
        </p:nvSpPr>
        <p:spPr>
          <a:xfrm>
            <a:off x="4710800" y="1136150"/>
            <a:ext cx="43203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will impact the creative spaces</a:t>
            </a:r>
            <a:endParaRPr sz="1200" b="1">
              <a:solidFill>
                <a:srgbClr val="FF5600"/>
              </a:solidFill>
              <a:latin typeface="Roboto"/>
              <a:ea typeface="Roboto"/>
              <a:cs typeface="Roboto"/>
              <a:sym typeface="Roboto"/>
            </a:endParaRPr>
          </a:p>
        </p:txBody>
      </p:sp>
      <p:sp>
        <p:nvSpPr>
          <p:cNvPr id="5" name="Google Shape;1011;p134">
            <a:extLst>
              <a:ext uri="{FF2B5EF4-FFF2-40B4-BE49-F238E27FC236}">
                <a16:creationId xmlns:a16="http://schemas.microsoft.com/office/drawing/2014/main" id="{EF7C39BD-F8FF-3AE3-0016-387408AF6C07}"/>
              </a:ext>
            </a:extLst>
          </p:cNvPr>
          <p:cNvSpPr txBox="1"/>
          <p:nvPr/>
        </p:nvSpPr>
        <p:spPr>
          <a:xfrm>
            <a:off x="4710800" y="1532850"/>
            <a:ext cx="4419600" cy="26322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Seeded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People and organizations will provide the input.  It’s still not generalized intelligence/self-aware</a:t>
            </a:r>
            <a:endParaRPr sz="9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9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Qualitative &amp; quantitative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Many </a:t>
            </a:r>
            <a:r>
              <a:rPr lang="en" sz="900" i="1">
                <a:solidFill>
                  <a:schemeClr val="lt2"/>
                </a:solidFill>
                <a:latin typeface="Courier New"/>
                <a:ea typeface="Courier New"/>
                <a:cs typeface="Courier New"/>
                <a:sym typeface="Courier New"/>
              </a:rPr>
              <a:t>concepts</a:t>
            </a:r>
            <a:r>
              <a:rPr lang="en" sz="900">
                <a:solidFill>
                  <a:schemeClr val="lt2"/>
                </a:solidFill>
                <a:latin typeface="Courier New"/>
                <a:ea typeface="Courier New"/>
                <a:cs typeface="Courier New"/>
                <a:sym typeface="Courier New"/>
              </a:rPr>
              <a:t> are learned then demonstrated in the outcome</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0-shot/few-shot modeling, large models already have an understanding of objects &amp; animals [knows horse, guesses zebra is similar]</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Reviewed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As the decision gets more impactful, “human over the loop” will become normal</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6" name="Google Shape;1012;p134">
            <a:extLst>
              <a:ext uri="{FF2B5EF4-FFF2-40B4-BE49-F238E27FC236}">
                <a16:creationId xmlns:a16="http://schemas.microsoft.com/office/drawing/2014/main" id="{55BF6ED7-AE46-548C-EF49-FA3294FAA881}"/>
              </a:ext>
            </a:extLst>
          </p:cNvPr>
          <p:cNvCxnSpPr/>
          <p:nvPr/>
        </p:nvCxnSpPr>
        <p:spPr>
          <a:xfrm>
            <a:off x="5837150" y="1574140"/>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13;p134">
            <a:extLst>
              <a:ext uri="{FF2B5EF4-FFF2-40B4-BE49-F238E27FC236}">
                <a16:creationId xmlns:a16="http://schemas.microsoft.com/office/drawing/2014/main" id="{D4D22E93-C34B-7A40-D98B-7AF7A64A3984}"/>
              </a:ext>
            </a:extLst>
          </p:cNvPr>
          <p:cNvPicPr preferRelativeResize="0"/>
          <p:nvPr/>
        </p:nvPicPr>
        <p:blipFill>
          <a:blip r:embed="rId2">
            <a:alphaModFix/>
          </a:blip>
          <a:stretch>
            <a:fillRect/>
          </a:stretch>
        </p:blipFill>
        <p:spPr>
          <a:xfrm>
            <a:off x="738475" y="1762725"/>
            <a:ext cx="3409950" cy="1905000"/>
          </a:xfrm>
          <a:prstGeom prst="rect">
            <a:avLst/>
          </a:prstGeom>
          <a:noFill/>
          <a:ln>
            <a:noFill/>
          </a:ln>
        </p:spPr>
      </p:pic>
      <p:sp>
        <p:nvSpPr>
          <p:cNvPr id="8" name="Google Shape;1014;p134">
            <a:extLst>
              <a:ext uri="{FF2B5EF4-FFF2-40B4-BE49-F238E27FC236}">
                <a16:creationId xmlns:a16="http://schemas.microsoft.com/office/drawing/2014/main" id="{E61E6E7F-D40E-C389-6FD2-083792A23B8D}"/>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in 3-5 years will still NOT be generally intelligent, or self-aware but the tasks will be qualitative-augmentation.</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867600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19;p135">
            <a:extLst>
              <a:ext uri="{FF2B5EF4-FFF2-40B4-BE49-F238E27FC236}">
                <a16:creationId xmlns:a16="http://schemas.microsoft.com/office/drawing/2014/main" id="{247B545B-0920-E80F-308E-E322E981729E}"/>
              </a:ext>
            </a:extLst>
          </p:cNvPr>
          <p:cNvSpPr txBox="1">
            <a:spLocks noGrp="1"/>
          </p:cNvSpPr>
          <p:nvPr>
            <p:ph type="title"/>
          </p:nvPr>
        </p:nvSpPr>
        <p:spPr>
          <a:xfrm>
            <a:off x="200075" y="320050"/>
            <a:ext cx="881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AI in Journalism [societal understanding of events] &amp; content creation</a:t>
            </a:r>
            <a:endParaRPr sz="2400"/>
          </a:p>
        </p:txBody>
      </p:sp>
      <p:sp>
        <p:nvSpPr>
          <p:cNvPr id="4" name="Google Shape;1021;p135">
            <a:extLst>
              <a:ext uri="{FF2B5EF4-FFF2-40B4-BE49-F238E27FC236}">
                <a16:creationId xmlns:a16="http://schemas.microsoft.com/office/drawing/2014/main" id="{39A69CE3-0665-458D-4081-C58D341B5C22}"/>
              </a:ext>
            </a:extLst>
          </p:cNvPr>
          <p:cNvSpPr txBox="1"/>
          <p:nvPr/>
        </p:nvSpPr>
        <p:spPr>
          <a:xfrm>
            <a:off x="5756425" y="8313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in Journalism</a:t>
            </a:r>
            <a:endParaRPr sz="1200" b="1">
              <a:solidFill>
                <a:srgbClr val="FF5600"/>
              </a:solidFill>
              <a:latin typeface="Roboto"/>
              <a:ea typeface="Roboto"/>
              <a:cs typeface="Roboto"/>
              <a:sym typeface="Roboto"/>
            </a:endParaRPr>
          </a:p>
        </p:txBody>
      </p:sp>
      <p:sp>
        <p:nvSpPr>
          <p:cNvPr id="5" name="Google Shape;1022;p135">
            <a:extLst>
              <a:ext uri="{FF2B5EF4-FFF2-40B4-BE49-F238E27FC236}">
                <a16:creationId xmlns:a16="http://schemas.microsoft.com/office/drawing/2014/main" id="{A7676F59-578B-5FF1-D360-06377EBC1A17}"/>
              </a:ext>
            </a:extLst>
          </p:cNvPr>
          <p:cNvSpPr txBox="1"/>
          <p:nvPr/>
        </p:nvSpPr>
        <p:spPr>
          <a:xfrm>
            <a:off x="5259400" y="1456650"/>
            <a:ext cx="3870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Titillium Web"/>
                <a:ea typeface="Titillium Web"/>
                <a:cs typeface="Titillium Web"/>
                <a:sym typeface="Titillium Web"/>
              </a:rPr>
              <a:t>Here is a list of highly repeatable use cases of AI at the local level:</a:t>
            </a:r>
            <a:endParaRPr sz="1100">
              <a:solidFill>
                <a:schemeClr val="lt1"/>
              </a:solidFill>
              <a:latin typeface="Titillium Web"/>
              <a:ea typeface="Titillium Web"/>
              <a:cs typeface="Titillium Web"/>
              <a:sym typeface="Titillium Web"/>
            </a:endParaRPr>
          </a:p>
          <a:p>
            <a:pPr marL="0" lvl="0" indent="0" algn="l" rtl="0">
              <a:spcBef>
                <a:spcPts val="0"/>
              </a:spcBef>
              <a:spcAft>
                <a:spcPts val="0"/>
              </a:spcAft>
              <a:buNone/>
            </a:pP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Templated sports, schools, real estate, and other stories.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Reporting tools including transcription services, entity extraction from documents, claim/fact identification, social media event detection.</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Engagement helpers, such as the KPCC / LAist Covid-19 question sorting system.</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Dynamic paywalls and subscriber prediction algorithms.</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Recommendation engines.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Photo searching and tagging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Homepage curation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Self-critique systems, monitoring gender and racial bias in stories.</a:t>
            </a:r>
            <a:endParaRPr sz="1100">
              <a:solidFill>
                <a:schemeClr val="accent2"/>
              </a:solidFill>
              <a:latin typeface="Titillium Web"/>
              <a:ea typeface="Titillium Web"/>
              <a:cs typeface="Titillium Web"/>
              <a:sym typeface="Titillium Web"/>
            </a:endParaRPr>
          </a:p>
          <a:p>
            <a:pPr marL="457200" lvl="0" indent="0" algn="l" rtl="0">
              <a:spcBef>
                <a:spcPts val="0"/>
              </a:spcBef>
              <a:spcAft>
                <a:spcPts val="0"/>
              </a:spcAft>
              <a:buNone/>
            </a:pPr>
            <a:endParaRPr sz="900">
              <a:solidFill>
                <a:schemeClr val="lt1"/>
              </a:solidFill>
            </a:endParaRPr>
          </a:p>
        </p:txBody>
      </p:sp>
      <p:cxnSp>
        <p:nvCxnSpPr>
          <p:cNvPr id="6" name="Google Shape;1023;p135">
            <a:extLst>
              <a:ext uri="{FF2B5EF4-FFF2-40B4-BE49-F238E27FC236}">
                <a16:creationId xmlns:a16="http://schemas.microsoft.com/office/drawing/2014/main" id="{DB2C57B3-6382-81AA-9A2D-B31436298694}"/>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24;p135">
            <a:extLst>
              <a:ext uri="{FF2B5EF4-FFF2-40B4-BE49-F238E27FC236}">
                <a16:creationId xmlns:a16="http://schemas.microsoft.com/office/drawing/2014/main" id="{D9D813BD-6C73-BB5C-EE71-BAC4375474C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0075" y="1777750"/>
            <a:ext cx="4954600" cy="2115007"/>
          </a:xfrm>
          <a:prstGeom prst="rect">
            <a:avLst/>
          </a:prstGeom>
          <a:noFill/>
          <a:ln>
            <a:noFill/>
          </a:ln>
        </p:spPr>
      </p:pic>
    </p:spTree>
    <p:extLst>
      <p:ext uri="{BB962C8B-B14F-4D97-AF65-F5344CB8AC3E}">
        <p14:creationId xmlns:p14="http://schemas.microsoft.com/office/powerpoint/2010/main" val="382145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96"/>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87" name="Google Shape;1487;p196"/>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196"/>
          <p:cNvGrpSpPr/>
          <p:nvPr/>
        </p:nvGrpSpPr>
        <p:grpSpPr>
          <a:xfrm>
            <a:off x="7409688" y="1250358"/>
            <a:ext cx="1383000" cy="1240658"/>
            <a:chOff x="7409688" y="1936158"/>
            <a:chExt cx="1383000" cy="1240658"/>
          </a:xfrm>
        </p:grpSpPr>
        <p:pic>
          <p:nvPicPr>
            <p:cNvPr id="1489" name="Google Shape;1489;p196"/>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90" name="Google Shape;1490;p196"/>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91" name="Google Shape;1491;p196"/>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2" name="Google Shape;1492;p196"/>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6"/>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4" name="Google Shape;1494;p196"/>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5" name="Google Shape;1495;p196"/>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196"/>
          <p:cNvGrpSpPr/>
          <p:nvPr/>
        </p:nvGrpSpPr>
        <p:grpSpPr>
          <a:xfrm>
            <a:off x="3796556" y="1250358"/>
            <a:ext cx="1383000" cy="1232708"/>
            <a:chOff x="3880500" y="1936158"/>
            <a:chExt cx="1383000" cy="1232708"/>
          </a:xfrm>
        </p:grpSpPr>
        <p:pic>
          <p:nvPicPr>
            <p:cNvPr id="1497" name="Google Shape;1497;p196"/>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98" name="Google Shape;1498;p196"/>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99" name="Google Shape;1499;p196"/>
          <p:cNvGrpSpPr/>
          <p:nvPr/>
        </p:nvGrpSpPr>
        <p:grpSpPr>
          <a:xfrm>
            <a:off x="183425" y="1250358"/>
            <a:ext cx="1383000" cy="1187058"/>
            <a:chOff x="183425" y="1936158"/>
            <a:chExt cx="1383000" cy="1187058"/>
          </a:xfrm>
        </p:grpSpPr>
        <p:pic>
          <p:nvPicPr>
            <p:cNvPr id="1500" name="Google Shape;1500;p196"/>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01" name="Google Shape;1501;p196"/>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02" name="Google Shape;1502;p196"/>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03" name="Google Shape;1503;p196"/>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96"/>
          <p:cNvGrpSpPr/>
          <p:nvPr/>
        </p:nvGrpSpPr>
        <p:grpSpPr>
          <a:xfrm>
            <a:off x="1989991" y="1250358"/>
            <a:ext cx="1383000" cy="1240658"/>
            <a:chOff x="2027263" y="1936158"/>
            <a:chExt cx="1383000" cy="1240658"/>
          </a:xfrm>
        </p:grpSpPr>
        <p:pic>
          <p:nvPicPr>
            <p:cNvPr id="1505" name="Google Shape;1505;p196"/>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06" name="Google Shape;1506;p196"/>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07" name="Google Shape;1507;p196"/>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solidFill>
                  <a:schemeClr val="lt1"/>
                </a:solidFill>
              </a:rPr>
              <a:t>There are multiple stakeholders along this journey.</a:t>
            </a:r>
            <a:endParaRPr/>
          </a:p>
        </p:txBody>
      </p:sp>
      <p:grpSp>
        <p:nvGrpSpPr>
          <p:cNvPr id="1509" name="Google Shape;1509;p196"/>
          <p:cNvGrpSpPr/>
          <p:nvPr/>
        </p:nvGrpSpPr>
        <p:grpSpPr>
          <a:xfrm>
            <a:off x="5603122" y="1250358"/>
            <a:ext cx="1383000" cy="1248609"/>
            <a:chOff x="5407313" y="1936158"/>
            <a:chExt cx="1383000" cy="1248609"/>
          </a:xfrm>
        </p:grpSpPr>
        <p:pic>
          <p:nvPicPr>
            <p:cNvPr id="1510" name="Google Shape;1510;p196"/>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11" name="Google Shape;1511;p196"/>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512" name="Google Shape;1512;p196"/>
          <p:cNvGrpSpPr/>
          <p:nvPr/>
        </p:nvGrpSpPr>
        <p:grpSpPr>
          <a:xfrm>
            <a:off x="1105730" y="3263740"/>
            <a:ext cx="516900" cy="492075"/>
            <a:chOff x="709262" y="3263740"/>
            <a:chExt cx="516900" cy="492075"/>
          </a:xfrm>
        </p:grpSpPr>
        <p:pic>
          <p:nvPicPr>
            <p:cNvPr id="1513" name="Google Shape;1513;p196"/>
            <p:cNvPicPr preferRelativeResize="0"/>
            <p:nvPr/>
          </p:nvPicPr>
          <p:blipFill>
            <a:blip r:embed="rId8">
              <a:alphaModFix/>
            </a:blip>
            <a:stretch>
              <a:fillRect/>
            </a:stretch>
          </p:blipFill>
          <p:spPr>
            <a:xfrm>
              <a:off x="783137" y="3263740"/>
              <a:ext cx="369149" cy="350700"/>
            </a:xfrm>
            <a:prstGeom prst="rect">
              <a:avLst/>
            </a:prstGeom>
            <a:noFill/>
            <a:ln>
              <a:noFill/>
            </a:ln>
          </p:spPr>
        </p:pic>
        <p:sp>
          <p:nvSpPr>
            <p:cNvPr id="1514" name="Google Shape;1514;p196"/>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515" name="Google Shape;1515;p196"/>
          <p:cNvGrpSpPr/>
          <p:nvPr/>
        </p:nvGrpSpPr>
        <p:grpSpPr>
          <a:xfrm>
            <a:off x="1930746" y="3309920"/>
            <a:ext cx="516900" cy="445895"/>
            <a:chOff x="1839412" y="3309920"/>
            <a:chExt cx="516900" cy="445895"/>
          </a:xfrm>
        </p:grpSpPr>
        <p:pic>
          <p:nvPicPr>
            <p:cNvPr id="1516" name="Google Shape;1516;p196"/>
            <p:cNvPicPr preferRelativeResize="0"/>
            <p:nvPr/>
          </p:nvPicPr>
          <p:blipFill rotWithShape="1">
            <a:blip r:embed="rId9">
              <a:alphaModFix/>
            </a:blip>
            <a:srcRect/>
            <a:stretch/>
          </p:blipFill>
          <p:spPr>
            <a:xfrm>
              <a:off x="1968277" y="3309920"/>
              <a:ext cx="259169" cy="258338"/>
            </a:xfrm>
            <a:prstGeom prst="rect">
              <a:avLst/>
            </a:prstGeom>
            <a:noFill/>
            <a:ln>
              <a:noFill/>
            </a:ln>
          </p:spPr>
        </p:pic>
        <p:sp>
          <p:nvSpPr>
            <p:cNvPr id="1517" name="Google Shape;1517;p196"/>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518" name="Google Shape;1518;p196"/>
          <p:cNvGrpSpPr/>
          <p:nvPr/>
        </p:nvGrpSpPr>
        <p:grpSpPr>
          <a:xfrm>
            <a:off x="3608076" y="3305564"/>
            <a:ext cx="459600" cy="450251"/>
            <a:chOff x="3512336" y="3305564"/>
            <a:chExt cx="459600" cy="450251"/>
          </a:xfrm>
        </p:grpSpPr>
        <p:pic>
          <p:nvPicPr>
            <p:cNvPr id="1519" name="Google Shape;1519;p196"/>
            <p:cNvPicPr preferRelativeResize="0"/>
            <p:nvPr/>
          </p:nvPicPr>
          <p:blipFill rotWithShape="1">
            <a:blip r:embed="rId10">
              <a:alphaModFix/>
            </a:blip>
            <a:srcRect/>
            <a:stretch/>
          </p:blipFill>
          <p:spPr>
            <a:xfrm>
              <a:off x="3608186" y="3305564"/>
              <a:ext cx="267901" cy="267050"/>
            </a:xfrm>
            <a:prstGeom prst="rect">
              <a:avLst/>
            </a:prstGeom>
            <a:noFill/>
            <a:ln>
              <a:noFill/>
            </a:ln>
          </p:spPr>
        </p:pic>
        <p:sp>
          <p:nvSpPr>
            <p:cNvPr id="1520" name="Google Shape;1520;p196"/>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521" name="Google Shape;1521;p196"/>
          <p:cNvGrpSpPr/>
          <p:nvPr/>
        </p:nvGrpSpPr>
        <p:grpSpPr>
          <a:xfrm>
            <a:off x="2755761" y="3310333"/>
            <a:ext cx="544200" cy="445482"/>
            <a:chOff x="2409404" y="3310333"/>
            <a:chExt cx="544200" cy="445482"/>
          </a:xfrm>
        </p:grpSpPr>
        <p:pic>
          <p:nvPicPr>
            <p:cNvPr id="1522" name="Google Shape;1522;p196"/>
            <p:cNvPicPr preferRelativeResize="0"/>
            <p:nvPr/>
          </p:nvPicPr>
          <p:blipFill rotWithShape="1">
            <a:blip r:embed="rId11">
              <a:alphaModFix/>
            </a:blip>
            <a:srcRect/>
            <a:stretch/>
          </p:blipFill>
          <p:spPr>
            <a:xfrm>
              <a:off x="2552335" y="3310333"/>
              <a:ext cx="258338" cy="257512"/>
            </a:xfrm>
            <a:prstGeom prst="rect">
              <a:avLst/>
            </a:prstGeom>
            <a:noFill/>
            <a:ln>
              <a:noFill/>
            </a:ln>
          </p:spPr>
        </p:pic>
        <p:sp>
          <p:nvSpPr>
            <p:cNvPr id="1523" name="Google Shape;1523;p196"/>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524" name="Google Shape;1524;p196"/>
          <p:cNvGrpSpPr/>
          <p:nvPr/>
        </p:nvGrpSpPr>
        <p:grpSpPr>
          <a:xfrm>
            <a:off x="4375792" y="3309920"/>
            <a:ext cx="572400" cy="445895"/>
            <a:chOff x="4201850" y="3309920"/>
            <a:chExt cx="572400" cy="445895"/>
          </a:xfrm>
        </p:grpSpPr>
        <p:pic>
          <p:nvPicPr>
            <p:cNvPr id="1525" name="Google Shape;1525;p196"/>
            <p:cNvPicPr preferRelativeResize="0"/>
            <p:nvPr/>
          </p:nvPicPr>
          <p:blipFill rotWithShape="1">
            <a:blip r:embed="rId12">
              <a:alphaModFix/>
            </a:blip>
            <a:srcRect/>
            <a:stretch/>
          </p:blipFill>
          <p:spPr>
            <a:xfrm>
              <a:off x="4358466" y="3309920"/>
              <a:ext cx="259169" cy="258338"/>
            </a:xfrm>
            <a:prstGeom prst="rect">
              <a:avLst/>
            </a:prstGeom>
            <a:noFill/>
            <a:ln>
              <a:noFill/>
            </a:ln>
          </p:spPr>
        </p:pic>
        <p:sp>
          <p:nvSpPr>
            <p:cNvPr id="1526" name="Google Shape;1526;p196"/>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527" name="Google Shape;1527;p196"/>
          <p:cNvGrpSpPr/>
          <p:nvPr/>
        </p:nvGrpSpPr>
        <p:grpSpPr>
          <a:xfrm>
            <a:off x="5256307" y="3310333"/>
            <a:ext cx="267900" cy="445482"/>
            <a:chOff x="5672941" y="3310333"/>
            <a:chExt cx="267900" cy="445482"/>
          </a:xfrm>
        </p:grpSpPr>
        <p:pic>
          <p:nvPicPr>
            <p:cNvPr id="1528" name="Google Shape;1528;p196"/>
            <p:cNvPicPr preferRelativeResize="0"/>
            <p:nvPr/>
          </p:nvPicPr>
          <p:blipFill rotWithShape="1">
            <a:blip r:embed="rId13">
              <a:alphaModFix/>
            </a:blip>
            <a:srcRect/>
            <a:stretch/>
          </p:blipFill>
          <p:spPr>
            <a:xfrm>
              <a:off x="5677722" y="3310333"/>
              <a:ext cx="258338" cy="257512"/>
            </a:xfrm>
            <a:prstGeom prst="rect">
              <a:avLst/>
            </a:prstGeom>
            <a:noFill/>
            <a:ln>
              <a:noFill/>
            </a:ln>
          </p:spPr>
        </p:pic>
        <p:sp>
          <p:nvSpPr>
            <p:cNvPr id="1529" name="Google Shape;1529;p196"/>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530" name="Google Shape;1530;p196"/>
          <p:cNvGrpSpPr/>
          <p:nvPr/>
        </p:nvGrpSpPr>
        <p:grpSpPr>
          <a:xfrm>
            <a:off x="5832323" y="3309920"/>
            <a:ext cx="259169" cy="445895"/>
            <a:chOff x="6080968" y="3309920"/>
            <a:chExt cx="259169" cy="445895"/>
          </a:xfrm>
        </p:grpSpPr>
        <p:pic>
          <p:nvPicPr>
            <p:cNvPr id="1531" name="Google Shape;1531;p196"/>
            <p:cNvPicPr preferRelativeResize="0"/>
            <p:nvPr/>
          </p:nvPicPr>
          <p:blipFill rotWithShape="1">
            <a:blip r:embed="rId14">
              <a:alphaModFix/>
            </a:blip>
            <a:srcRect/>
            <a:stretch/>
          </p:blipFill>
          <p:spPr>
            <a:xfrm>
              <a:off x="6080968" y="3309920"/>
              <a:ext cx="259169" cy="258338"/>
            </a:xfrm>
            <a:prstGeom prst="rect">
              <a:avLst/>
            </a:prstGeom>
            <a:noFill/>
            <a:ln>
              <a:noFill/>
            </a:ln>
          </p:spPr>
        </p:pic>
        <p:sp>
          <p:nvSpPr>
            <p:cNvPr id="1532" name="Google Shape;1532;p196"/>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533" name="Google Shape;1533;p196"/>
          <p:cNvGrpSpPr/>
          <p:nvPr/>
        </p:nvGrpSpPr>
        <p:grpSpPr>
          <a:xfrm>
            <a:off x="8132438" y="3309919"/>
            <a:ext cx="572400" cy="445896"/>
            <a:chOff x="8132438" y="3309919"/>
            <a:chExt cx="572400" cy="445896"/>
          </a:xfrm>
        </p:grpSpPr>
        <p:pic>
          <p:nvPicPr>
            <p:cNvPr id="1534" name="Google Shape;1534;p196"/>
            <p:cNvPicPr preferRelativeResize="0"/>
            <p:nvPr/>
          </p:nvPicPr>
          <p:blipFill rotWithShape="1">
            <a:blip r:embed="rId15">
              <a:alphaModFix/>
            </a:blip>
            <a:srcRect/>
            <a:stretch/>
          </p:blipFill>
          <p:spPr>
            <a:xfrm>
              <a:off x="8289467" y="3309919"/>
              <a:ext cx="258340" cy="258340"/>
            </a:xfrm>
            <a:prstGeom prst="rect">
              <a:avLst/>
            </a:prstGeom>
            <a:noFill/>
            <a:ln>
              <a:noFill/>
            </a:ln>
          </p:spPr>
        </p:pic>
        <p:sp>
          <p:nvSpPr>
            <p:cNvPr id="1535" name="Google Shape;1535;p196"/>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36" name="Google Shape;1536;p196"/>
          <p:cNvGrpSpPr/>
          <p:nvPr/>
        </p:nvGrpSpPr>
        <p:grpSpPr>
          <a:xfrm>
            <a:off x="280715" y="3309505"/>
            <a:ext cx="516900" cy="446310"/>
            <a:chOff x="128315" y="3309505"/>
            <a:chExt cx="516900" cy="446310"/>
          </a:xfrm>
        </p:grpSpPr>
        <p:pic>
          <p:nvPicPr>
            <p:cNvPr id="1537" name="Google Shape;1537;p196"/>
            <p:cNvPicPr preferRelativeResize="0"/>
            <p:nvPr/>
          </p:nvPicPr>
          <p:blipFill rotWithShape="1">
            <a:blip r:embed="rId16">
              <a:alphaModFix/>
            </a:blip>
            <a:srcRect/>
            <a:stretch/>
          </p:blipFill>
          <p:spPr>
            <a:xfrm>
              <a:off x="257204" y="3309505"/>
              <a:ext cx="259122" cy="259169"/>
            </a:xfrm>
            <a:prstGeom prst="rect">
              <a:avLst/>
            </a:prstGeom>
            <a:noFill/>
            <a:ln>
              <a:noFill/>
            </a:ln>
          </p:spPr>
        </p:pic>
        <p:sp>
          <p:nvSpPr>
            <p:cNvPr id="1538" name="Google Shape;1538;p196"/>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39" name="Google Shape;1539;p196"/>
          <p:cNvGrpSpPr/>
          <p:nvPr/>
        </p:nvGrpSpPr>
        <p:grpSpPr>
          <a:xfrm>
            <a:off x="6399607" y="3309919"/>
            <a:ext cx="544200" cy="445896"/>
            <a:chOff x="6488775" y="3309919"/>
            <a:chExt cx="544200" cy="445896"/>
          </a:xfrm>
        </p:grpSpPr>
        <p:pic>
          <p:nvPicPr>
            <p:cNvPr id="1540" name="Google Shape;1540;p196"/>
            <p:cNvPicPr preferRelativeResize="0"/>
            <p:nvPr/>
          </p:nvPicPr>
          <p:blipFill rotWithShape="1">
            <a:blip r:embed="rId17">
              <a:alphaModFix/>
            </a:blip>
            <a:srcRect/>
            <a:stretch/>
          </p:blipFill>
          <p:spPr>
            <a:xfrm>
              <a:off x="6631314" y="3309919"/>
              <a:ext cx="259122" cy="258341"/>
            </a:xfrm>
            <a:prstGeom prst="rect">
              <a:avLst/>
            </a:prstGeom>
            <a:noFill/>
            <a:ln>
              <a:noFill/>
            </a:ln>
          </p:spPr>
        </p:pic>
        <p:sp>
          <p:nvSpPr>
            <p:cNvPr id="1541" name="Google Shape;1541;p196"/>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42" name="Google Shape;1542;p196"/>
          <p:cNvGrpSpPr/>
          <p:nvPr/>
        </p:nvGrpSpPr>
        <p:grpSpPr>
          <a:xfrm>
            <a:off x="7251922" y="3297502"/>
            <a:ext cx="572400" cy="458313"/>
            <a:chOff x="7267788" y="3297502"/>
            <a:chExt cx="572400" cy="458313"/>
          </a:xfrm>
        </p:grpSpPr>
        <p:pic>
          <p:nvPicPr>
            <p:cNvPr id="1543" name="Google Shape;1543;p196"/>
            <p:cNvPicPr preferRelativeResize="0"/>
            <p:nvPr/>
          </p:nvPicPr>
          <p:blipFill>
            <a:blip r:embed="rId18">
              <a:alphaModFix/>
            </a:blip>
            <a:stretch>
              <a:fillRect/>
            </a:stretch>
          </p:blipFill>
          <p:spPr>
            <a:xfrm>
              <a:off x="7412400" y="3297502"/>
              <a:ext cx="283175" cy="283175"/>
            </a:xfrm>
            <a:prstGeom prst="rect">
              <a:avLst/>
            </a:prstGeom>
            <a:noFill/>
            <a:ln>
              <a:noFill/>
            </a:ln>
          </p:spPr>
        </p:pic>
        <p:sp>
          <p:nvSpPr>
            <p:cNvPr id="1544" name="Google Shape;1544;p196"/>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545" name="Google Shape;1545;p196"/>
          <p:cNvGrpSpPr/>
          <p:nvPr/>
        </p:nvGrpSpPr>
        <p:grpSpPr>
          <a:xfrm>
            <a:off x="204525" y="3897549"/>
            <a:ext cx="8510580" cy="426601"/>
            <a:chOff x="204525" y="3897549"/>
            <a:chExt cx="8510580" cy="426601"/>
          </a:xfrm>
        </p:grpSpPr>
        <p:sp>
          <p:nvSpPr>
            <p:cNvPr id="1546" name="Google Shape;1546;p196"/>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547" name="Google Shape;1547;p196"/>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548" name="Google Shape;1548;p196"/>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549" name="Google Shape;1549;p196"/>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6"/>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551" name="Google Shape;1551;p196"/>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6"/>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6"/>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animEffect transition="in" filter="fade">
                                      <p:cBhvr>
                                        <p:cTn id="7" dur="1000"/>
                                        <p:tgtEl>
                                          <p:spTgt spid="1491"/>
                                        </p:tgtEl>
                                      </p:cBhvr>
                                    </p:animEffect>
                                  </p:childTnLst>
                                </p:cTn>
                              </p:par>
                              <p:par>
                                <p:cTn id="8" presetID="10" presetClass="entr" presetSubtype="0"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Effect transition="in" filter="fade">
                                      <p:cBhvr>
                                        <p:cTn id="10" dur="1000"/>
                                        <p:tgtEl>
                                          <p:spTgt spid="151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
                                        </p:tgtEl>
                                        <p:attrNameLst>
                                          <p:attrName>style.visibility</p:attrName>
                                        </p:attrNameLst>
                                      </p:cBhvr>
                                      <p:to>
                                        <p:strVal val="visible"/>
                                      </p:to>
                                    </p:set>
                                    <p:animEffect transition="in" filter="fade">
                                      <p:cBhvr>
                                        <p:cTn id="13" dur="1000"/>
                                        <p:tgtEl>
                                          <p:spTgt spid="1536"/>
                                        </p:tgtEl>
                                      </p:cBhvr>
                                    </p:animEffect>
                                  </p:childTnLst>
                                </p:cTn>
                              </p:par>
                              <p:par>
                                <p:cTn id="14" presetID="10" presetClass="entr" presetSubtype="0" fill="hold" nodeType="withEffect">
                                  <p:stCondLst>
                                    <p:cond delay="0"/>
                                  </p:stCondLst>
                                  <p:childTnLst>
                                    <p:set>
                                      <p:cBhvr>
                                        <p:cTn id="15" dur="1" fill="hold">
                                          <p:stCondLst>
                                            <p:cond delay="0"/>
                                          </p:stCondLst>
                                        </p:cTn>
                                        <p:tgtEl>
                                          <p:spTgt spid="1515"/>
                                        </p:tgtEl>
                                        <p:attrNameLst>
                                          <p:attrName>style.visibility</p:attrName>
                                        </p:attrNameLst>
                                      </p:cBhvr>
                                      <p:to>
                                        <p:strVal val="visible"/>
                                      </p:to>
                                    </p:set>
                                    <p:animEffect transition="in" filter="fade">
                                      <p:cBhvr>
                                        <p:cTn id="16" dur="1000"/>
                                        <p:tgtEl>
                                          <p:spTgt spid="15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2"/>
                                        </p:tgtEl>
                                        <p:attrNameLst>
                                          <p:attrName>style.visibility</p:attrName>
                                        </p:attrNameLst>
                                      </p:cBhvr>
                                      <p:to>
                                        <p:strVal val="visible"/>
                                      </p:to>
                                    </p:set>
                                    <p:animEffect transition="in" filter="fade">
                                      <p:cBhvr>
                                        <p:cTn id="21" dur="1000"/>
                                        <p:tgtEl>
                                          <p:spTgt spid="1502"/>
                                        </p:tgtEl>
                                      </p:cBhvr>
                                    </p:animEffect>
                                  </p:childTnLst>
                                </p:cTn>
                              </p:par>
                              <p:par>
                                <p:cTn id="22" presetID="10" presetClass="entr" presetSubtype="0" fill="hold" nodeType="withEffect">
                                  <p:stCondLst>
                                    <p:cond delay="0"/>
                                  </p:stCondLst>
                                  <p:childTnLst>
                                    <p:set>
                                      <p:cBhvr>
                                        <p:cTn id="23" dur="1" fill="hold">
                                          <p:stCondLst>
                                            <p:cond delay="0"/>
                                          </p:stCondLst>
                                        </p:cTn>
                                        <p:tgtEl>
                                          <p:spTgt spid="1521"/>
                                        </p:tgtEl>
                                        <p:attrNameLst>
                                          <p:attrName>style.visibility</p:attrName>
                                        </p:attrNameLst>
                                      </p:cBhvr>
                                      <p:to>
                                        <p:strVal val="visible"/>
                                      </p:to>
                                    </p:set>
                                    <p:animEffect transition="in" filter="fade">
                                      <p:cBhvr>
                                        <p:cTn id="24" dur="1000"/>
                                        <p:tgtEl>
                                          <p:spTgt spid="1521"/>
                                        </p:tgtEl>
                                      </p:cBhvr>
                                    </p:animEffect>
                                  </p:childTnLst>
                                </p:cTn>
                              </p:par>
                              <p:par>
                                <p:cTn id="25" presetID="10" presetClass="entr" presetSubtype="0" fill="hold" nodeType="withEffect">
                                  <p:stCondLst>
                                    <p:cond delay="0"/>
                                  </p:stCondLst>
                                  <p:childTnLst>
                                    <p:set>
                                      <p:cBhvr>
                                        <p:cTn id="26" dur="1" fill="hold">
                                          <p:stCondLst>
                                            <p:cond delay="0"/>
                                          </p:stCondLst>
                                        </p:cTn>
                                        <p:tgtEl>
                                          <p:spTgt spid="1518"/>
                                        </p:tgtEl>
                                        <p:attrNameLst>
                                          <p:attrName>style.visibility</p:attrName>
                                        </p:attrNameLst>
                                      </p:cBhvr>
                                      <p:to>
                                        <p:strVal val="visible"/>
                                      </p:to>
                                    </p:set>
                                    <p:animEffect transition="in" filter="fade">
                                      <p:cBhvr>
                                        <p:cTn id="27" dur="1000"/>
                                        <p:tgtEl>
                                          <p:spTgt spid="15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1000"/>
                                        <p:tgtEl>
                                          <p:spTgt spid="1494"/>
                                        </p:tgtEl>
                                      </p:cBhvr>
                                    </p:animEffect>
                                  </p:childTnLst>
                                </p:cTn>
                              </p:par>
                              <p:par>
                                <p:cTn id="33" presetID="10" presetClass="entr" presetSubtype="0" fill="hold" nodeType="withEffect">
                                  <p:stCondLst>
                                    <p:cond delay="0"/>
                                  </p:stCondLst>
                                  <p:childTnLst>
                                    <p:set>
                                      <p:cBhvr>
                                        <p:cTn id="34" dur="1" fill="hold">
                                          <p:stCondLst>
                                            <p:cond delay="0"/>
                                          </p:stCondLst>
                                        </p:cTn>
                                        <p:tgtEl>
                                          <p:spTgt spid="1524"/>
                                        </p:tgtEl>
                                        <p:attrNameLst>
                                          <p:attrName>style.visibility</p:attrName>
                                        </p:attrNameLst>
                                      </p:cBhvr>
                                      <p:to>
                                        <p:strVal val="visible"/>
                                      </p:to>
                                    </p:set>
                                    <p:animEffect transition="in" filter="fade">
                                      <p:cBhvr>
                                        <p:cTn id="35" dur="1000"/>
                                        <p:tgtEl>
                                          <p:spTgt spid="1524"/>
                                        </p:tgtEl>
                                      </p:cBhvr>
                                    </p:animEffect>
                                  </p:childTnLst>
                                </p:cTn>
                              </p:par>
                              <p:par>
                                <p:cTn id="36" presetID="10" presetClass="entr" presetSubtype="0" fill="hold" nodeType="withEffect">
                                  <p:stCondLst>
                                    <p:cond delay="0"/>
                                  </p:stCondLst>
                                  <p:childTnLst>
                                    <p:set>
                                      <p:cBhvr>
                                        <p:cTn id="37" dur="1" fill="hold">
                                          <p:stCondLst>
                                            <p:cond delay="0"/>
                                          </p:stCondLst>
                                        </p:cTn>
                                        <p:tgtEl>
                                          <p:spTgt spid="1527"/>
                                        </p:tgtEl>
                                        <p:attrNameLst>
                                          <p:attrName>style.visibility</p:attrName>
                                        </p:attrNameLst>
                                      </p:cBhvr>
                                      <p:to>
                                        <p:strVal val="visible"/>
                                      </p:to>
                                    </p:set>
                                    <p:animEffect transition="in" filter="fade">
                                      <p:cBhvr>
                                        <p:cTn id="38" dur="1000"/>
                                        <p:tgtEl>
                                          <p:spTgt spid="15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93"/>
                                        </p:tgtEl>
                                        <p:attrNameLst>
                                          <p:attrName>style.visibility</p:attrName>
                                        </p:attrNameLst>
                                      </p:cBhvr>
                                      <p:to>
                                        <p:strVal val="visible"/>
                                      </p:to>
                                    </p:set>
                                    <p:animEffect transition="in" filter="fade">
                                      <p:cBhvr>
                                        <p:cTn id="43" dur="1000"/>
                                        <p:tgtEl>
                                          <p:spTgt spid="1493"/>
                                        </p:tgtEl>
                                      </p:cBhvr>
                                    </p:animEffect>
                                  </p:childTnLst>
                                </p:cTn>
                              </p:par>
                              <p:par>
                                <p:cTn id="44" presetID="10" presetClass="entr" presetSubtype="0" fill="hold" nodeType="withEffect">
                                  <p:stCondLst>
                                    <p:cond delay="0"/>
                                  </p:stCondLst>
                                  <p:childTnLst>
                                    <p:set>
                                      <p:cBhvr>
                                        <p:cTn id="45" dur="1" fill="hold">
                                          <p:stCondLst>
                                            <p:cond delay="0"/>
                                          </p:stCondLst>
                                        </p:cTn>
                                        <p:tgtEl>
                                          <p:spTgt spid="1530"/>
                                        </p:tgtEl>
                                        <p:attrNameLst>
                                          <p:attrName>style.visibility</p:attrName>
                                        </p:attrNameLst>
                                      </p:cBhvr>
                                      <p:to>
                                        <p:strVal val="visible"/>
                                      </p:to>
                                    </p:set>
                                    <p:animEffect transition="in" filter="fade">
                                      <p:cBhvr>
                                        <p:cTn id="46" dur="1000"/>
                                        <p:tgtEl>
                                          <p:spTgt spid="1530"/>
                                        </p:tgtEl>
                                      </p:cBhvr>
                                    </p:animEffect>
                                  </p:childTnLst>
                                </p:cTn>
                              </p:par>
                              <p:par>
                                <p:cTn id="47" presetID="10" presetClass="entr" presetSubtype="0" fill="hold" nodeType="withEffect">
                                  <p:stCondLst>
                                    <p:cond delay="0"/>
                                  </p:stCondLst>
                                  <p:childTnLst>
                                    <p:set>
                                      <p:cBhvr>
                                        <p:cTn id="48" dur="1" fill="hold">
                                          <p:stCondLst>
                                            <p:cond delay="0"/>
                                          </p:stCondLst>
                                        </p:cTn>
                                        <p:tgtEl>
                                          <p:spTgt spid="1539"/>
                                        </p:tgtEl>
                                        <p:attrNameLst>
                                          <p:attrName>style.visibility</p:attrName>
                                        </p:attrNameLst>
                                      </p:cBhvr>
                                      <p:to>
                                        <p:strVal val="visible"/>
                                      </p:to>
                                    </p:set>
                                    <p:animEffect transition="in" filter="fade">
                                      <p:cBhvr>
                                        <p:cTn id="49" dur="1000"/>
                                        <p:tgtEl>
                                          <p:spTgt spid="15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86"/>
                                        </p:tgtEl>
                                        <p:attrNameLst>
                                          <p:attrName>style.visibility</p:attrName>
                                        </p:attrNameLst>
                                      </p:cBhvr>
                                      <p:to>
                                        <p:strVal val="visible"/>
                                      </p:to>
                                    </p:set>
                                    <p:animEffect transition="in" filter="fade">
                                      <p:cBhvr>
                                        <p:cTn id="54" dur="1000"/>
                                        <p:tgtEl>
                                          <p:spTgt spid="1486"/>
                                        </p:tgtEl>
                                      </p:cBhvr>
                                    </p:animEffect>
                                  </p:childTnLst>
                                </p:cTn>
                              </p:par>
                              <p:par>
                                <p:cTn id="55" presetID="10" presetClass="entr" presetSubtype="0" fill="hold" nodeType="withEffect">
                                  <p:stCondLst>
                                    <p:cond delay="0"/>
                                  </p:stCondLst>
                                  <p:childTnLst>
                                    <p:set>
                                      <p:cBhvr>
                                        <p:cTn id="56" dur="1" fill="hold">
                                          <p:stCondLst>
                                            <p:cond delay="0"/>
                                          </p:stCondLst>
                                        </p:cTn>
                                        <p:tgtEl>
                                          <p:spTgt spid="1542"/>
                                        </p:tgtEl>
                                        <p:attrNameLst>
                                          <p:attrName>style.visibility</p:attrName>
                                        </p:attrNameLst>
                                      </p:cBhvr>
                                      <p:to>
                                        <p:strVal val="visible"/>
                                      </p:to>
                                    </p:set>
                                    <p:animEffect transition="in" filter="fade">
                                      <p:cBhvr>
                                        <p:cTn id="57" dur="1000"/>
                                        <p:tgtEl>
                                          <p:spTgt spid="1542"/>
                                        </p:tgtEl>
                                      </p:cBhvr>
                                    </p:animEffect>
                                  </p:childTnLst>
                                </p:cTn>
                              </p:par>
                              <p:par>
                                <p:cTn id="58" presetID="10" presetClass="entr" presetSubtype="0" fill="hold" nodeType="withEffect">
                                  <p:stCondLst>
                                    <p:cond delay="0"/>
                                  </p:stCondLst>
                                  <p:childTnLst>
                                    <p:set>
                                      <p:cBhvr>
                                        <p:cTn id="59" dur="1" fill="hold">
                                          <p:stCondLst>
                                            <p:cond delay="0"/>
                                          </p:stCondLst>
                                        </p:cTn>
                                        <p:tgtEl>
                                          <p:spTgt spid="1533"/>
                                        </p:tgtEl>
                                        <p:attrNameLst>
                                          <p:attrName>style.visibility</p:attrName>
                                        </p:attrNameLst>
                                      </p:cBhvr>
                                      <p:to>
                                        <p:strVal val="visible"/>
                                      </p:to>
                                    </p:set>
                                    <p:animEffect transition="in" filter="fade">
                                      <p:cBhvr>
                                        <p:cTn id="60" dur="1000"/>
                                        <p:tgtEl>
                                          <p:spTgt spid="15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45"/>
                                        </p:tgtEl>
                                        <p:attrNameLst>
                                          <p:attrName>style.visibility</p:attrName>
                                        </p:attrNameLst>
                                      </p:cBhvr>
                                      <p:to>
                                        <p:strVal val="visible"/>
                                      </p:to>
                                    </p:set>
                                    <p:animEffect transition="in" filter="fade">
                                      <p:cBhvr>
                                        <p:cTn id="65" dur="1000"/>
                                        <p:tgtEl>
                                          <p:spTgt spid="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0CF-250A-BDA5-F5C7-C9F97BE26FD6}"/>
              </a:ext>
            </a:extLst>
          </p:cNvPr>
          <p:cNvSpPr>
            <a:spLocks noGrp="1"/>
          </p:cNvSpPr>
          <p:nvPr>
            <p:ph type="title"/>
          </p:nvPr>
        </p:nvSpPr>
        <p:spPr/>
        <p:txBody>
          <a:bodyPr/>
          <a:lstStyle/>
          <a:p>
            <a:endParaRPr lang="en-US"/>
          </a:p>
        </p:txBody>
      </p:sp>
      <p:sp>
        <p:nvSpPr>
          <p:cNvPr id="3" name="Google Shape;1041;p137">
            <a:extLst>
              <a:ext uri="{FF2B5EF4-FFF2-40B4-BE49-F238E27FC236}">
                <a16:creationId xmlns:a16="http://schemas.microsoft.com/office/drawing/2014/main" id="{2836EC5E-D782-0D48-F7DB-75D49B38D85C}"/>
              </a:ext>
            </a:extLst>
          </p:cNvPr>
          <p:cNvSpPr txBox="1"/>
          <p:nvPr/>
        </p:nvSpPr>
        <p:spPr>
          <a:xfrm>
            <a:off x="236100" y="738800"/>
            <a:ext cx="86718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800" b="1" dirty="0">
                <a:solidFill>
                  <a:srgbClr val="3F51B5"/>
                </a:solidFill>
              </a:rPr>
              <a:t>The Ethics of AI in Content Creation is Complicated and Fraught with Peril</a:t>
            </a:r>
            <a:endParaRPr sz="1800" b="1" dirty="0">
              <a:solidFill>
                <a:schemeClr val="lt1"/>
              </a:solidFill>
            </a:endParaRPr>
          </a:p>
          <a:p>
            <a:pPr marL="0" lvl="0" indent="0" algn="l" rtl="0">
              <a:lnSpc>
                <a:spcPct val="115000"/>
              </a:lnSpc>
              <a:spcBef>
                <a:spcPts val="1200"/>
              </a:spcBef>
              <a:spcAft>
                <a:spcPts val="1200"/>
              </a:spcAft>
              <a:buNone/>
            </a:pPr>
            <a:r>
              <a:rPr lang="en" sz="1100" dirty="0">
                <a:solidFill>
                  <a:schemeClr val="lt1"/>
                </a:solidFill>
              </a:rP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endParaRPr sz="1100" dirty="0">
              <a:solidFill>
                <a:schemeClr val="lt1"/>
              </a:solidFill>
            </a:endParaRPr>
          </a:p>
        </p:txBody>
      </p:sp>
      <p:sp>
        <p:nvSpPr>
          <p:cNvPr id="4" name="Google Shape;1042;p137">
            <a:extLst>
              <a:ext uri="{FF2B5EF4-FFF2-40B4-BE49-F238E27FC236}">
                <a16:creationId xmlns:a16="http://schemas.microsoft.com/office/drawing/2014/main" id="{1B8CFE6A-3FC0-8B5B-EE4C-BE589D172696}"/>
              </a:ext>
            </a:extLst>
          </p:cNvPr>
          <p:cNvSpPr txBox="1"/>
          <p:nvPr/>
        </p:nvSpPr>
        <p:spPr>
          <a:xfrm>
            <a:off x="132300" y="2736375"/>
            <a:ext cx="8879400" cy="195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600" dirty="0">
                <a:solidFill>
                  <a:schemeClr val="lt2"/>
                </a:solidFill>
              </a:rP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endParaRPr sz="600" dirty="0">
              <a:solidFill>
                <a:schemeClr val="lt2"/>
              </a:solidFill>
            </a:endParaRPr>
          </a:p>
          <a:p>
            <a:pPr marL="0" lvl="0" indent="0" algn="l" rtl="0">
              <a:lnSpc>
                <a:spcPct val="115000"/>
              </a:lnSpc>
              <a:spcBef>
                <a:spcPts val="1200"/>
              </a:spcBef>
              <a:spcAft>
                <a:spcPts val="1200"/>
              </a:spcAft>
              <a:buNone/>
            </a:pPr>
            <a:r>
              <a:rPr lang="en" sz="600" dirty="0">
                <a:solidFill>
                  <a:schemeClr val="lt2"/>
                </a:solidFill>
              </a:rP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endParaRPr sz="600" dirty="0">
              <a:solidFill>
                <a:schemeClr val="lt2"/>
              </a:solidFill>
            </a:endParaRPr>
          </a:p>
        </p:txBody>
      </p:sp>
    </p:spTree>
    <p:extLst>
      <p:ext uri="{BB962C8B-B14F-4D97-AF65-F5344CB8AC3E}">
        <p14:creationId xmlns:p14="http://schemas.microsoft.com/office/powerpoint/2010/main" val="4194512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47;p138">
            <a:extLst>
              <a:ext uri="{FF2B5EF4-FFF2-40B4-BE49-F238E27FC236}">
                <a16:creationId xmlns:a16="http://schemas.microsoft.com/office/drawing/2014/main" id="{70BC1085-5348-EF57-5C59-A0CD01398F61}"/>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Human-led AI supported design</a:t>
            </a:r>
          </a:p>
        </p:txBody>
      </p:sp>
      <p:sp>
        <p:nvSpPr>
          <p:cNvPr id="4" name="Google Shape;1048;p138">
            <a:extLst>
              <a:ext uri="{FF2B5EF4-FFF2-40B4-BE49-F238E27FC236}">
                <a16:creationId xmlns:a16="http://schemas.microsoft.com/office/drawing/2014/main" id="{791B2798-36F3-9E99-8E9D-68960F1931A1}"/>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595959"/>
                </a:solidFill>
                <a:latin typeface="Titillium Web ExtraLight"/>
                <a:ea typeface="Titillium Web ExtraLight"/>
                <a:cs typeface="Titillium Web ExtraLight"/>
                <a:sym typeface="Titillium Web ExtraLight"/>
              </a:rPr>
              <a:t>Source:	 </a:t>
            </a:r>
            <a:r>
              <a:rPr lang="en" sz="800" u="sng">
                <a:solidFill>
                  <a:schemeClr val="hlink"/>
                </a:solidFill>
                <a:latin typeface="Titillium Web ExtraLight"/>
                <a:ea typeface="Titillium Web ExtraLight"/>
                <a:cs typeface="Titillium Web ExtraLight"/>
                <a:sym typeface="Titillium Web ExtraLight"/>
                <a:hlinkClick r:id="rId2"/>
              </a:rPr>
              <a:t>https://i.huffpost.com/gen/1644664/thumbs/r-LATTE-ART-403xFB.jpg</a:t>
            </a:r>
            <a:endParaRPr sz="800">
              <a:latin typeface="Titillium Web ExtraLight"/>
              <a:ea typeface="Titillium Web ExtraLight"/>
              <a:cs typeface="Titillium Web ExtraLight"/>
              <a:sym typeface="Titillium Web ExtraLight"/>
            </a:endParaRPr>
          </a:p>
        </p:txBody>
      </p:sp>
      <p:sp>
        <p:nvSpPr>
          <p:cNvPr id="5" name="Google Shape;1049;p138">
            <a:extLst>
              <a:ext uri="{FF2B5EF4-FFF2-40B4-BE49-F238E27FC236}">
                <a16:creationId xmlns:a16="http://schemas.microsoft.com/office/drawing/2014/main" id="{B06787BB-FFC6-B43D-8F36-744BFC135062}"/>
              </a:ext>
            </a:extLst>
          </p:cNvPr>
          <p:cNvSpPr txBox="1"/>
          <p:nvPr/>
        </p:nvSpPr>
        <p:spPr>
          <a:xfrm>
            <a:off x="5227225" y="831350"/>
            <a:ext cx="36738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1500">
                <a:solidFill>
                  <a:schemeClr val="accent1"/>
                </a:solidFill>
                <a:latin typeface="Titillium Web ExtraLight"/>
                <a:ea typeface="Titillium Web ExtraLight"/>
                <a:cs typeface="Titillium Web ExtraLight"/>
                <a:sym typeface="Titillium Web ExtraLight"/>
              </a:rPr>
              <a:t>Augmented Design Including product design</a:t>
            </a:r>
            <a:endParaRPr sz="700" b="1">
              <a:solidFill>
                <a:srgbClr val="FF5600"/>
              </a:solidFill>
              <a:latin typeface="Roboto"/>
              <a:ea typeface="Roboto"/>
              <a:cs typeface="Roboto"/>
              <a:sym typeface="Roboto"/>
            </a:endParaRPr>
          </a:p>
        </p:txBody>
      </p:sp>
      <p:sp>
        <p:nvSpPr>
          <p:cNvPr id="6" name="Google Shape;1050;p138">
            <a:extLst>
              <a:ext uri="{FF2B5EF4-FFF2-40B4-BE49-F238E27FC236}">
                <a16:creationId xmlns:a16="http://schemas.microsoft.com/office/drawing/2014/main" id="{2842C95A-D84F-7D3C-6D5B-CBFBA6B35855}"/>
              </a:ext>
            </a:extLst>
          </p:cNvPr>
          <p:cNvSpPr txBox="1"/>
          <p:nvPr/>
        </p:nvSpPr>
        <p:spPr>
          <a:xfrm>
            <a:off x="5227225" y="1729163"/>
            <a:ext cx="3870900" cy="1970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Change backgrounds with text or voice input will be commonplace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“Remove people”</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Not just images; domain specific</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“engineering diagram of an airplane”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“architectural diagram of a bridge”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7" name="Google Shape;1051;p138">
            <a:extLst>
              <a:ext uri="{FF2B5EF4-FFF2-40B4-BE49-F238E27FC236}">
                <a16:creationId xmlns:a16="http://schemas.microsoft.com/office/drawing/2014/main" id="{288B29AF-3E23-03E0-846B-837B1BC8A32C}"/>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1052;p138">
            <a:extLst>
              <a:ext uri="{FF2B5EF4-FFF2-40B4-BE49-F238E27FC236}">
                <a16:creationId xmlns:a16="http://schemas.microsoft.com/office/drawing/2014/main" id="{E467982B-1442-E1E2-3407-C554BA7A1068}"/>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4875" y="1054000"/>
            <a:ext cx="3409949" cy="1918105"/>
          </a:xfrm>
          <a:prstGeom prst="rect">
            <a:avLst/>
          </a:prstGeom>
          <a:noFill/>
          <a:ln>
            <a:noFill/>
          </a:ln>
        </p:spPr>
      </p:pic>
      <p:pic>
        <p:nvPicPr>
          <p:cNvPr id="9" name="Google Shape;1053;p138">
            <a:extLst>
              <a:ext uri="{FF2B5EF4-FFF2-40B4-BE49-F238E27FC236}">
                <a16:creationId xmlns:a16="http://schemas.microsoft.com/office/drawing/2014/main" id="{AB59C974-737F-CD8C-713B-3A2EAFDB4C5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875" y="3017390"/>
            <a:ext cx="1869925" cy="1875329"/>
          </a:xfrm>
          <a:prstGeom prst="rect">
            <a:avLst/>
          </a:prstGeom>
          <a:noFill/>
          <a:ln>
            <a:noFill/>
          </a:ln>
        </p:spPr>
      </p:pic>
      <p:pic>
        <p:nvPicPr>
          <p:cNvPr id="10" name="Google Shape;1054;p138">
            <a:extLst>
              <a:ext uri="{FF2B5EF4-FFF2-40B4-BE49-F238E27FC236}">
                <a16:creationId xmlns:a16="http://schemas.microsoft.com/office/drawing/2014/main" id="{8D9CD619-8335-ADF2-3F15-DE8CE5F14078}"/>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69600" y="3017405"/>
            <a:ext cx="1869915" cy="1875320"/>
          </a:xfrm>
          <a:prstGeom prst="rect">
            <a:avLst/>
          </a:prstGeom>
          <a:noFill/>
          <a:ln>
            <a:noFill/>
          </a:ln>
        </p:spPr>
      </p:pic>
    </p:spTree>
    <p:extLst>
      <p:ext uri="{BB962C8B-B14F-4D97-AF65-F5344CB8AC3E}">
        <p14:creationId xmlns:p14="http://schemas.microsoft.com/office/powerpoint/2010/main" val="309621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9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Simple example of an AI Workflow.</a:t>
            </a:r>
            <a:endParaRPr/>
          </a:p>
        </p:txBody>
      </p:sp>
      <p:sp>
        <p:nvSpPr>
          <p:cNvPr id="1559" name="Google Shape;1559;p197"/>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0" name="Google Shape;1560;p197"/>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7"/>
          <p:cNvGrpSpPr/>
          <p:nvPr/>
        </p:nvGrpSpPr>
        <p:grpSpPr>
          <a:xfrm>
            <a:off x="7409719" y="1250358"/>
            <a:ext cx="1383000" cy="1240658"/>
            <a:chOff x="7409688" y="1936158"/>
            <a:chExt cx="1383000" cy="1240658"/>
          </a:xfrm>
        </p:grpSpPr>
        <p:pic>
          <p:nvPicPr>
            <p:cNvPr id="1562" name="Google Shape;1562;p197"/>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563" name="Google Shape;1563;p197"/>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564" name="Google Shape;1564;p197"/>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5" name="Google Shape;1565;p197"/>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7"/>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7" name="Google Shape;1567;p197"/>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8" name="Google Shape;1568;p197"/>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97"/>
          <p:cNvGrpSpPr/>
          <p:nvPr/>
        </p:nvGrpSpPr>
        <p:grpSpPr>
          <a:xfrm>
            <a:off x="3796556" y="1250358"/>
            <a:ext cx="1383000" cy="1232708"/>
            <a:chOff x="3880500" y="1936158"/>
            <a:chExt cx="1383000" cy="1232708"/>
          </a:xfrm>
        </p:grpSpPr>
        <p:pic>
          <p:nvPicPr>
            <p:cNvPr id="1570" name="Google Shape;1570;p197"/>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571" name="Google Shape;1571;p197"/>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572" name="Google Shape;1572;p197"/>
          <p:cNvGrpSpPr/>
          <p:nvPr/>
        </p:nvGrpSpPr>
        <p:grpSpPr>
          <a:xfrm>
            <a:off x="183425" y="1250358"/>
            <a:ext cx="1383000" cy="1187058"/>
            <a:chOff x="183425" y="1936158"/>
            <a:chExt cx="1383000" cy="1187058"/>
          </a:xfrm>
        </p:grpSpPr>
        <p:pic>
          <p:nvPicPr>
            <p:cNvPr id="1573" name="Google Shape;1573;p197"/>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74" name="Google Shape;1574;p197"/>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75" name="Google Shape;1575;p197"/>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6" name="Google Shape;1576;p197"/>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197"/>
          <p:cNvGrpSpPr/>
          <p:nvPr/>
        </p:nvGrpSpPr>
        <p:grpSpPr>
          <a:xfrm>
            <a:off x="1989991" y="1250358"/>
            <a:ext cx="1383000" cy="1240658"/>
            <a:chOff x="2027263" y="1936158"/>
            <a:chExt cx="1383000" cy="1240658"/>
          </a:xfrm>
        </p:grpSpPr>
        <p:pic>
          <p:nvPicPr>
            <p:cNvPr id="1578" name="Google Shape;1578;p197"/>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79" name="Google Shape;1579;p197"/>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80" name="Google Shape;1580;p197"/>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197"/>
          <p:cNvGrpSpPr/>
          <p:nvPr/>
        </p:nvGrpSpPr>
        <p:grpSpPr>
          <a:xfrm>
            <a:off x="5603123" y="1250358"/>
            <a:ext cx="1383000" cy="1248609"/>
            <a:chOff x="5407313" y="1936158"/>
            <a:chExt cx="1383000" cy="1248609"/>
          </a:xfrm>
        </p:grpSpPr>
        <p:pic>
          <p:nvPicPr>
            <p:cNvPr id="1582" name="Google Shape;1582;p197"/>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83" name="Google Shape;1583;p197"/>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584" name="Google Shape;1584;p197"/>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1585" name="Google Shape;1585;p197"/>
          <p:cNvPicPr preferRelativeResize="0"/>
          <p:nvPr/>
        </p:nvPicPr>
        <p:blipFill>
          <a:blip r:embed="rId8">
            <a:alphaModFix/>
          </a:blip>
          <a:stretch>
            <a:fillRect/>
          </a:stretch>
        </p:blipFill>
        <p:spPr>
          <a:xfrm>
            <a:off x="701863" y="3289409"/>
            <a:ext cx="346127" cy="348225"/>
          </a:xfrm>
          <a:prstGeom prst="rect">
            <a:avLst/>
          </a:prstGeom>
          <a:noFill/>
          <a:ln>
            <a:noFill/>
          </a:ln>
        </p:spPr>
      </p:pic>
      <p:grpSp>
        <p:nvGrpSpPr>
          <p:cNvPr id="1586" name="Google Shape;1586;p197"/>
          <p:cNvGrpSpPr/>
          <p:nvPr/>
        </p:nvGrpSpPr>
        <p:grpSpPr>
          <a:xfrm>
            <a:off x="2056625" y="3241222"/>
            <a:ext cx="1249725" cy="444600"/>
            <a:chOff x="2233750" y="3231550"/>
            <a:chExt cx="1249725" cy="444600"/>
          </a:xfrm>
        </p:grpSpPr>
        <p:pic>
          <p:nvPicPr>
            <p:cNvPr id="1587" name="Google Shape;1587;p197"/>
            <p:cNvPicPr preferRelativeResize="0"/>
            <p:nvPr/>
          </p:nvPicPr>
          <p:blipFill>
            <a:blip r:embed="rId9">
              <a:alphaModFix/>
            </a:blip>
            <a:stretch>
              <a:fillRect/>
            </a:stretch>
          </p:blipFill>
          <p:spPr>
            <a:xfrm>
              <a:off x="2233750" y="3280788"/>
              <a:ext cx="346125" cy="346125"/>
            </a:xfrm>
            <a:prstGeom prst="rect">
              <a:avLst/>
            </a:prstGeom>
            <a:noFill/>
            <a:ln>
              <a:noFill/>
            </a:ln>
          </p:spPr>
        </p:pic>
        <p:pic>
          <p:nvPicPr>
            <p:cNvPr id="1588" name="Google Shape;1588;p197"/>
            <p:cNvPicPr preferRelativeResize="0"/>
            <p:nvPr/>
          </p:nvPicPr>
          <p:blipFill>
            <a:blip r:embed="rId10">
              <a:alphaModFix/>
            </a:blip>
            <a:stretch>
              <a:fillRect/>
            </a:stretch>
          </p:blipFill>
          <p:spPr>
            <a:xfrm>
              <a:off x="2685550" y="3280788"/>
              <a:ext cx="346125" cy="346125"/>
            </a:xfrm>
            <a:prstGeom prst="rect">
              <a:avLst/>
            </a:prstGeom>
            <a:noFill/>
            <a:ln>
              <a:noFill/>
            </a:ln>
          </p:spPr>
        </p:pic>
        <p:pic>
          <p:nvPicPr>
            <p:cNvPr id="1589" name="Google Shape;1589;p197"/>
            <p:cNvPicPr preferRelativeResize="0"/>
            <p:nvPr/>
          </p:nvPicPr>
          <p:blipFill>
            <a:blip r:embed="rId11">
              <a:alphaModFix/>
            </a:blip>
            <a:stretch>
              <a:fillRect/>
            </a:stretch>
          </p:blipFill>
          <p:spPr>
            <a:xfrm>
              <a:off x="3137350" y="3280788"/>
              <a:ext cx="346125" cy="346125"/>
            </a:xfrm>
            <a:prstGeom prst="rect">
              <a:avLst/>
            </a:prstGeom>
            <a:noFill/>
            <a:ln>
              <a:noFill/>
            </a:ln>
          </p:spPr>
        </p:pic>
        <p:cxnSp>
          <p:nvCxnSpPr>
            <p:cNvPr id="1590" name="Google Shape;1590;p197"/>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591" name="Google Shape;1591;p197"/>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1592" name="Google Shape;1592;p197"/>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1593" name="Google Shape;1593;p197"/>
          <p:cNvPicPr preferRelativeResize="0"/>
          <p:nvPr/>
        </p:nvPicPr>
        <p:blipFill>
          <a:blip r:embed="rId12">
            <a:alphaModFix/>
          </a:blip>
          <a:stretch>
            <a:fillRect/>
          </a:stretch>
        </p:blipFill>
        <p:spPr>
          <a:xfrm>
            <a:off x="4314987" y="3284386"/>
            <a:ext cx="346127" cy="358271"/>
          </a:xfrm>
          <a:prstGeom prst="rect">
            <a:avLst/>
          </a:prstGeom>
          <a:noFill/>
          <a:ln>
            <a:noFill/>
          </a:ln>
        </p:spPr>
      </p:pic>
      <p:sp>
        <p:nvSpPr>
          <p:cNvPr id="1594" name="Google Shape;1594;p197"/>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1595" name="Google Shape;1595;p197"/>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1596" name="Google Shape;1596;p197"/>
          <p:cNvPicPr preferRelativeResize="0"/>
          <p:nvPr/>
        </p:nvPicPr>
        <p:blipFill>
          <a:blip r:embed="rId13">
            <a:alphaModFix/>
          </a:blip>
          <a:stretch>
            <a:fillRect/>
          </a:stretch>
        </p:blipFill>
        <p:spPr>
          <a:xfrm>
            <a:off x="6121561" y="3290459"/>
            <a:ext cx="346125" cy="346125"/>
          </a:xfrm>
          <a:prstGeom prst="rect">
            <a:avLst/>
          </a:prstGeom>
          <a:noFill/>
          <a:ln>
            <a:noFill/>
          </a:ln>
        </p:spPr>
      </p:pic>
      <p:pic>
        <p:nvPicPr>
          <p:cNvPr id="1597" name="Google Shape;1597;p197"/>
          <p:cNvPicPr preferRelativeResize="0"/>
          <p:nvPr/>
        </p:nvPicPr>
        <p:blipFill>
          <a:blip r:embed="rId14">
            <a:alphaModFix/>
          </a:blip>
          <a:stretch>
            <a:fillRect/>
          </a:stretch>
        </p:blipFill>
        <p:spPr>
          <a:xfrm>
            <a:off x="7928156" y="3290459"/>
            <a:ext cx="346125" cy="346125"/>
          </a:xfrm>
          <a:prstGeom prst="rect">
            <a:avLst/>
          </a:prstGeom>
          <a:noFill/>
          <a:ln>
            <a:noFill/>
          </a:ln>
        </p:spPr>
      </p:pic>
      <p:sp>
        <p:nvSpPr>
          <p:cNvPr id="1598" name="Google Shape;1598;p197"/>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par>
                                <p:cTn id="8" presetID="10" presetClass="entr" presetSubtype="0" fill="hold" nodeType="withEffect">
                                  <p:stCondLst>
                                    <p:cond delay="0"/>
                                  </p:stCondLst>
                                  <p:childTnLst>
                                    <p:set>
                                      <p:cBhvr>
                                        <p:cTn id="9" dur="1" fill="hold">
                                          <p:stCondLst>
                                            <p:cond delay="0"/>
                                          </p:stCondLst>
                                        </p:cTn>
                                        <p:tgtEl>
                                          <p:spTgt spid="1584"/>
                                        </p:tgtEl>
                                        <p:attrNameLst>
                                          <p:attrName>style.visibility</p:attrName>
                                        </p:attrNameLst>
                                      </p:cBhvr>
                                      <p:to>
                                        <p:strVal val="visible"/>
                                      </p:to>
                                    </p:set>
                                    <p:animEffect transition="in" filter="fade">
                                      <p:cBhvr>
                                        <p:cTn id="10" dur="1000"/>
                                        <p:tgtEl>
                                          <p:spTgt spid="15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par>
                                <p:cTn id="16" presetID="10" presetClass="entr" presetSubtype="0" fill="hold" nodeType="withEffect">
                                  <p:stCondLst>
                                    <p:cond delay="0"/>
                                  </p:stCondLst>
                                  <p:childTnLst>
                                    <p:set>
                                      <p:cBhvr>
                                        <p:cTn id="17" dur="1" fill="hold">
                                          <p:stCondLst>
                                            <p:cond delay="0"/>
                                          </p:stCondLst>
                                        </p:cTn>
                                        <p:tgtEl>
                                          <p:spTgt spid="1592"/>
                                        </p:tgtEl>
                                        <p:attrNameLst>
                                          <p:attrName>style.visibility</p:attrName>
                                        </p:attrNameLst>
                                      </p:cBhvr>
                                      <p:to>
                                        <p:strVal val="visible"/>
                                      </p:to>
                                    </p:set>
                                    <p:animEffect transition="in" filter="fade">
                                      <p:cBhvr>
                                        <p:cTn id="18" dur="1000"/>
                                        <p:tgtEl>
                                          <p:spTgt spid="15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000"/>
                                        <p:tgtEl>
                                          <p:spTgt spid="1593"/>
                                        </p:tgtEl>
                                      </p:cBhvr>
                                    </p:animEffect>
                                  </p:childTnLst>
                                </p:cTn>
                              </p:par>
                              <p:par>
                                <p:cTn id="24" presetID="10" presetClass="entr" presetSubtype="0" fill="hold" nodeType="withEffect">
                                  <p:stCondLst>
                                    <p:cond delay="0"/>
                                  </p:stCondLst>
                                  <p:childTnLst>
                                    <p:set>
                                      <p:cBhvr>
                                        <p:cTn id="25" dur="1" fill="hold">
                                          <p:stCondLst>
                                            <p:cond delay="0"/>
                                          </p:stCondLst>
                                        </p:cTn>
                                        <p:tgtEl>
                                          <p:spTgt spid="1594"/>
                                        </p:tgtEl>
                                        <p:attrNameLst>
                                          <p:attrName>style.visibility</p:attrName>
                                        </p:attrNameLst>
                                      </p:cBhvr>
                                      <p:to>
                                        <p:strVal val="visible"/>
                                      </p:to>
                                    </p:set>
                                    <p:animEffect transition="in" filter="fade">
                                      <p:cBhvr>
                                        <p:cTn id="26" dur="1000"/>
                                        <p:tgtEl>
                                          <p:spTgt spid="15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6"/>
                                        </p:tgtEl>
                                        <p:attrNameLst>
                                          <p:attrName>style.visibility</p:attrName>
                                        </p:attrNameLst>
                                      </p:cBhvr>
                                      <p:to>
                                        <p:strVal val="visible"/>
                                      </p:to>
                                    </p:set>
                                    <p:animEffect transition="in" filter="fade">
                                      <p:cBhvr>
                                        <p:cTn id="31" dur="1000"/>
                                        <p:tgtEl>
                                          <p:spTgt spid="1596"/>
                                        </p:tgtEl>
                                      </p:cBhvr>
                                    </p:animEffect>
                                  </p:childTnLst>
                                </p:cTn>
                              </p:par>
                              <p:par>
                                <p:cTn id="32" presetID="10" presetClass="entr" presetSubtype="0" fill="hold" nodeType="withEffect">
                                  <p:stCondLst>
                                    <p:cond delay="0"/>
                                  </p:stCondLst>
                                  <p:childTnLst>
                                    <p:set>
                                      <p:cBhvr>
                                        <p:cTn id="33" dur="1" fill="hold">
                                          <p:stCondLst>
                                            <p:cond delay="0"/>
                                          </p:stCondLst>
                                        </p:cTn>
                                        <p:tgtEl>
                                          <p:spTgt spid="1595"/>
                                        </p:tgtEl>
                                        <p:attrNameLst>
                                          <p:attrName>style.visibility</p:attrName>
                                        </p:attrNameLst>
                                      </p:cBhvr>
                                      <p:to>
                                        <p:strVal val="visible"/>
                                      </p:to>
                                    </p:set>
                                    <p:animEffect transition="in" filter="fade">
                                      <p:cBhvr>
                                        <p:cTn id="34" dur="1000"/>
                                        <p:tgtEl>
                                          <p:spTgt spid="1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98"/>
                                        </p:tgtEl>
                                        <p:attrNameLst>
                                          <p:attrName>style.visibility</p:attrName>
                                        </p:attrNameLst>
                                      </p:cBhvr>
                                      <p:to>
                                        <p:strVal val="visible"/>
                                      </p:to>
                                    </p:set>
                                    <p:animEffect transition="in" filter="fade">
                                      <p:cBhvr>
                                        <p:cTn id="39" dur="1000"/>
                                        <p:tgtEl>
                                          <p:spTgt spid="1598"/>
                                        </p:tgtEl>
                                      </p:cBhvr>
                                    </p:animEffect>
                                  </p:childTnLst>
                                </p:cTn>
                              </p:par>
                              <p:par>
                                <p:cTn id="40" presetID="10" presetClass="entr" presetSubtype="0" fill="hold" nodeType="withEffect">
                                  <p:stCondLst>
                                    <p:cond delay="0"/>
                                  </p:stCondLst>
                                  <p:childTnLst>
                                    <p:set>
                                      <p:cBhvr>
                                        <p:cTn id="41" dur="1" fill="hold">
                                          <p:stCondLst>
                                            <p:cond delay="0"/>
                                          </p:stCondLst>
                                        </p:cTn>
                                        <p:tgtEl>
                                          <p:spTgt spid="1597"/>
                                        </p:tgtEl>
                                        <p:attrNameLst>
                                          <p:attrName>style.visibility</p:attrName>
                                        </p:attrNameLst>
                                      </p:cBhvr>
                                      <p:to>
                                        <p:strVal val="visible"/>
                                      </p:to>
                                    </p:set>
                                    <p:animEffect transition="in" filter="fade">
                                      <p:cBhvr>
                                        <p:cTn id="42"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99"/>
          <p:cNvPicPr preferRelativeResize="0"/>
          <p:nvPr/>
        </p:nvPicPr>
        <p:blipFill rotWithShape="1">
          <a:blip r:embed="rId3">
            <a:alphaModFix amt="50000"/>
          </a:blip>
          <a:srcRect r="15390"/>
          <a:stretch/>
        </p:blipFill>
        <p:spPr>
          <a:xfrm>
            <a:off x="1890600" y="0"/>
            <a:ext cx="7253400" cy="5143500"/>
          </a:xfrm>
          <a:prstGeom prst="rect">
            <a:avLst/>
          </a:prstGeom>
          <a:noFill/>
          <a:ln>
            <a:noFill/>
          </a:ln>
        </p:spPr>
      </p:pic>
      <p:sp>
        <p:nvSpPr>
          <p:cNvPr id="1609" name="Google Shape;1609;p199"/>
          <p:cNvSpPr/>
          <p:nvPr/>
        </p:nvSpPr>
        <p:spPr>
          <a:xfrm>
            <a:off x="0" y="-25"/>
            <a:ext cx="3827400" cy="51435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9"/>
          <p:cNvSpPr txBox="1">
            <a:spLocks noGrp="1"/>
          </p:cNvSpPr>
          <p:nvPr>
            <p:ph type="body" idx="4294967295"/>
          </p:nvPr>
        </p:nvSpPr>
        <p:spPr>
          <a:xfrm>
            <a:off x="98099" y="1634100"/>
            <a:ext cx="3917309" cy="1875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200" dirty="0">
                <a:latin typeface="Impact"/>
                <a:ea typeface="Impact"/>
                <a:cs typeface="Impact"/>
                <a:sym typeface="Impact"/>
              </a:rPr>
              <a:t>Welcome to the dark side of data science</a:t>
            </a:r>
            <a:endParaRPr sz="4200" dirty="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00"/>
          <p:cNvSpPr txBox="1">
            <a:spLocks noGrp="1"/>
          </p:cNvSpPr>
          <p:nvPr>
            <p:ph type="title"/>
          </p:nvPr>
        </p:nvSpPr>
        <p:spPr>
          <a:xfrm>
            <a:off x="113200" y="60950"/>
            <a:ext cx="8355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dirty="0"/>
              <a:t>Fundamentally AI understanding is probabilistic.</a:t>
            </a:r>
            <a:endParaRPr sz="2800" dirty="0"/>
          </a:p>
        </p:txBody>
      </p:sp>
      <p:cxnSp>
        <p:nvCxnSpPr>
          <p:cNvPr id="6" name="Google Shape;1123;p138">
            <a:extLst>
              <a:ext uri="{FF2B5EF4-FFF2-40B4-BE49-F238E27FC236}">
                <a16:creationId xmlns:a16="http://schemas.microsoft.com/office/drawing/2014/main" id="{CF574DF1-5C2C-A54B-C0CB-44398034F25C}"/>
              </a:ext>
            </a:extLst>
          </p:cNvPr>
          <p:cNvCxnSpPr/>
          <p:nvPr/>
        </p:nvCxnSpPr>
        <p:spPr>
          <a:xfrm>
            <a:off x="285750" y="1966025"/>
            <a:ext cx="3781500" cy="0"/>
          </a:xfrm>
          <a:prstGeom prst="straightConnector1">
            <a:avLst/>
          </a:prstGeom>
          <a:noFill/>
          <a:ln w="9525" cap="flat" cmpd="sng">
            <a:solidFill>
              <a:srgbClr val="FF5600"/>
            </a:solidFill>
            <a:prstDash val="solid"/>
            <a:round/>
            <a:headEnd type="none" w="med" len="med"/>
            <a:tailEnd type="none" w="med" len="med"/>
          </a:ln>
        </p:spPr>
      </p:cxnSp>
      <p:sp>
        <p:nvSpPr>
          <p:cNvPr id="7" name="Google Shape;1124;p138">
            <a:extLst>
              <a:ext uri="{FF2B5EF4-FFF2-40B4-BE49-F238E27FC236}">
                <a16:creationId xmlns:a16="http://schemas.microsoft.com/office/drawing/2014/main" id="{FBF5E53D-AB14-1B44-63FC-B64DD45A5170}"/>
              </a:ext>
            </a:extLst>
          </p:cNvPr>
          <p:cNvSpPr txBox="1"/>
          <p:nvPr/>
        </p:nvSpPr>
        <p:spPr>
          <a:xfrm>
            <a:off x="1544700" y="18806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8" name="Google Shape;1125;p138">
            <a:extLst>
              <a:ext uri="{FF2B5EF4-FFF2-40B4-BE49-F238E27FC236}">
                <a16:creationId xmlns:a16="http://schemas.microsoft.com/office/drawing/2014/main" id="{070BFD31-BFBA-69D5-FB14-4D8A904D6ED3}"/>
              </a:ext>
            </a:extLst>
          </p:cNvPr>
          <p:cNvCxnSpPr/>
          <p:nvPr/>
        </p:nvCxnSpPr>
        <p:spPr>
          <a:xfrm>
            <a:off x="4305300" y="1966025"/>
            <a:ext cx="3819600" cy="0"/>
          </a:xfrm>
          <a:prstGeom prst="straightConnector1">
            <a:avLst/>
          </a:prstGeom>
          <a:noFill/>
          <a:ln w="9525" cap="flat" cmpd="sng">
            <a:solidFill>
              <a:srgbClr val="2D8FE2"/>
            </a:solidFill>
            <a:prstDash val="solid"/>
            <a:round/>
            <a:headEnd type="none" w="med" len="med"/>
            <a:tailEnd type="none" w="med" len="med"/>
          </a:ln>
        </p:spPr>
      </p:cxnSp>
      <p:sp>
        <p:nvSpPr>
          <p:cNvPr id="9" name="Google Shape;1126;p138">
            <a:extLst>
              <a:ext uri="{FF2B5EF4-FFF2-40B4-BE49-F238E27FC236}">
                <a16:creationId xmlns:a16="http://schemas.microsoft.com/office/drawing/2014/main" id="{56A30748-DB0A-F5C2-3C75-396B255EA2FA}"/>
              </a:ext>
            </a:extLst>
          </p:cNvPr>
          <p:cNvSpPr txBox="1"/>
          <p:nvPr/>
        </p:nvSpPr>
        <p:spPr>
          <a:xfrm>
            <a:off x="5607450" y="1880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10" name="Google Shape;1127;p138">
            <a:extLst>
              <a:ext uri="{FF2B5EF4-FFF2-40B4-BE49-F238E27FC236}">
                <a16:creationId xmlns:a16="http://schemas.microsoft.com/office/drawing/2014/main" id="{031C1061-823B-47F6-2329-EEFAF7482AB6}"/>
              </a:ext>
            </a:extLst>
          </p:cNvPr>
          <p:cNvSpPr txBox="1"/>
          <p:nvPr/>
        </p:nvSpPr>
        <p:spPr>
          <a:xfrm>
            <a:off x="285750" y="200977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11" name="Google Shape;1128;p138">
            <a:extLst>
              <a:ext uri="{FF2B5EF4-FFF2-40B4-BE49-F238E27FC236}">
                <a16:creationId xmlns:a16="http://schemas.microsoft.com/office/drawing/2014/main" id="{7C94FBF8-400B-2DF0-878C-19420692D608}"/>
              </a:ext>
            </a:extLst>
          </p:cNvPr>
          <p:cNvSpPr txBox="1"/>
          <p:nvPr/>
        </p:nvSpPr>
        <p:spPr>
          <a:xfrm>
            <a:off x="4333350" y="200977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2" name="Google Shape;1129;p138">
            <a:extLst>
              <a:ext uri="{FF2B5EF4-FFF2-40B4-BE49-F238E27FC236}">
                <a16:creationId xmlns:a16="http://schemas.microsoft.com/office/drawing/2014/main" id="{10FCF833-E456-8B5E-766F-379DA5B5CA3F}"/>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01"/>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Let’s put a model into production.</a:t>
            </a:r>
            <a:endParaRPr/>
          </a:p>
        </p:txBody>
      </p:sp>
      <p:sp>
        <p:nvSpPr>
          <p:cNvPr id="1632" name="Google Shape;1632;p201"/>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1"/>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1"/>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1"/>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1"/>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37" name="Google Shape;1637;p201"/>
          <p:cNvGrpSpPr/>
          <p:nvPr/>
        </p:nvGrpSpPr>
        <p:grpSpPr>
          <a:xfrm>
            <a:off x="3796550" y="1250358"/>
            <a:ext cx="1383000" cy="1232708"/>
            <a:chOff x="3880500" y="1936158"/>
            <a:chExt cx="1383000" cy="1232708"/>
          </a:xfrm>
        </p:grpSpPr>
        <p:pic>
          <p:nvPicPr>
            <p:cNvPr id="1638" name="Google Shape;1638;p201"/>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639" name="Google Shape;1639;p201"/>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640" name="Google Shape;1640;p201"/>
          <p:cNvGrpSpPr/>
          <p:nvPr/>
        </p:nvGrpSpPr>
        <p:grpSpPr>
          <a:xfrm>
            <a:off x="3953150" y="3284377"/>
            <a:ext cx="1069800" cy="908236"/>
            <a:chOff x="3953150" y="3284377"/>
            <a:chExt cx="1069800" cy="908236"/>
          </a:xfrm>
        </p:grpSpPr>
        <p:pic>
          <p:nvPicPr>
            <p:cNvPr id="1641" name="Google Shape;1641;p201"/>
            <p:cNvPicPr preferRelativeResize="0"/>
            <p:nvPr/>
          </p:nvPicPr>
          <p:blipFill>
            <a:blip r:embed="rId4">
              <a:alphaModFix/>
            </a:blip>
            <a:stretch>
              <a:fillRect/>
            </a:stretch>
          </p:blipFill>
          <p:spPr>
            <a:xfrm>
              <a:off x="4339358" y="3284377"/>
              <a:ext cx="297385" cy="307800"/>
            </a:xfrm>
            <a:prstGeom prst="rect">
              <a:avLst/>
            </a:prstGeom>
            <a:noFill/>
            <a:ln>
              <a:noFill/>
            </a:ln>
          </p:spPr>
        </p:pic>
        <p:sp>
          <p:nvSpPr>
            <p:cNvPr id="1642" name="Google Shape;1642;p201"/>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643" name="Google Shape;1643;p201"/>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1"/>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45" name="Google Shape;1645;p201"/>
          <p:cNvGrpSpPr/>
          <p:nvPr/>
        </p:nvGrpSpPr>
        <p:grpSpPr>
          <a:xfrm>
            <a:off x="5603123" y="1250358"/>
            <a:ext cx="1383000" cy="1248609"/>
            <a:chOff x="5407313" y="1936158"/>
            <a:chExt cx="1383000" cy="1248609"/>
          </a:xfrm>
        </p:grpSpPr>
        <p:pic>
          <p:nvPicPr>
            <p:cNvPr id="1646" name="Google Shape;1646;p201"/>
            <p:cNvPicPr preferRelativeResize="0"/>
            <p:nvPr/>
          </p:nvPicPr>
          <p:blipFill>
            <a:blip r:embed="rId5">
              <a:alphaModFix/>
            </a:blip>
            <a:stretch>
              <a:fillRect/>
            </a:stretch>
          </p:blipFill>
          <p:spPr>
            <a:xfrm>
              <a:off x="5645401" y="2262041"/>
              <a:ext cx="906824" cy="922726"/>
            </a:xfrm>
            <a:prstGeom prst="rect">
              <a:avLst/>
            </a:prstGeom>
            <a:noFill/>
            <a:ln>
              <a:noFill/>
            </a:ln>
          </p:spPr>
        </p:pic>
        <p:sp>
          <p:nvSpPr>
            <p:cNvPr id="1647" name="Google Shape;1647;p201"/>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648" name="Google Shape;1648;p201"/>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49" name="Google Shape;1649;p201"/>
          <p:cNvPicPr preferRelativeResize="0"/>
          <p:nvPr/>
        </p:nvPicPr>
        <p:blipFill>
          <a:blip r:embed="rId6">
            <a:alphaModFix/>
          </a:blip>
          <a:stretch>
            <a:fillRect/>
          </a:stretch>
        </p:blipFill>
        <p:spPr>
          <a:xfrm>
            <a:off x="475112" y="1637791"/>
            <a:ext cx="799625" cy="799625"/>
          </a:xfrm>
          <a:prstGeom prst="rect">
            <a:avLst/>
          </a:prstGeom>
          <a:noFill/>
          <a:ln>
            <a:noFill/>
          </a:ln>
        </p:spPr>
      </p:pic>
      <p:sp>
        <p:nvSpPr>
          <p:cNvPr id="1650" name="Google Shape;1650;p201"/>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651" name="Google Shape;1651;p201"/>
          <p:cNvGrpSpPr/>
          <p:nvPr/>
        </p:nvGrpSpPr>
        <p:grpSpPr>
          <a:xfrm>
            <a:off x="5525" y="3301223"/>
            <a:ext cx="1738800" cy="891389"/>
            <a:chOff x="5525" y="3301223"/>
            <a:chExt cx="1738800" cy="891389"/>
          </a:xfrm>
        </p:grpSpPr>
        <p:sp>
          <p:nvSpPr>
            <p:cNvPr id="1652" name="Google Shape;1652;p201"/>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1653" name="Google Shape;1653;p201"/>
            <p:cNvPicPr preferRelativeResize="0"/>
            <p:nvPr/>
          </p:nvPicPr>
          <p:blipFill>
            <a:blip r:embed="rId7">
              <a:alphaModFix/>
            </a:blip>
            <a:stretch>
              <a:fillRect/>
            </a:stretch>
          </p:blipFill>
          <p:spPr>
            <a:xfrm>
              <a:off x="701850" y="3301223"/>
              <a:ext cx="346151" cy="346151"/>
            </a:xfrm>
            <a:prstGeom prst="rect">
              <a:avLst/>
            </a:prstGeom>
            <a:noFill/>
            <a:ln>
              <a:noFill/>
            </a:ln>
          </p:spPr>
        </p:pic>
      </p:grpSp>
      <p:sp>
        <p:nvSpPr>
          <p:cNvPr id="1654" name="Google Shape;1654;p201"/>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55" name="Google Shape;1655;p201"/>
          <p:cNvPicPr preferRelativeResize="0"/>
          <p:nvPr/>
        </p:nvPicPr>
        <p:blipFill>
          <a:blip r:embed="rId8">
            <a:alphaModFix/>
          </a:blip>
          <a:stretch>
            <a:fillRect/>
          </a:stretch>
        </p:blipFill>
        <p:spPr>
          <a:xfrm>
            <a:off x="2228075" y="1584191"/>
            <a:ext cx="906825" cy="906825"/>
          </a:xfrm>
          <a:prstGeom prst="rect">
            <a:avLst/>
          </a:prstGeom>
          <a:noFill/>
          <a:ln>
            <a:noFill/>
          </a:ln>
        </p:spPr>
      </p:pic>
      <p:sp>
        <p:nvSpPr>
          <p:cNvPr id="1656" name="Google Shape;1656;p201"/>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1657" name="Google Shape;1657;p201"/>
          <p:cNvGrpSpPr/>
          <p:nvPr/>
        </p:nvGrpSpPr>
        <p:grpSpPr>
          <a:xfrm>
            <a:off x="1846438" y="3241223"/>
            <a:ext cx="1670100" cy="951389"/>
            <a:chOff x="1846438" y="3241223"/>
            <a:chExt cx="1670100" cy="951389"/>
          </a:xfrm>
        </p:grpSpPr>
        <p:sp>
          <p:nvSpPr>
            <p:cNvPr id="1658" name="Google Shape;1658;p201"/>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1659" name="Google Shape;1659;p201"/>
            <p:cNvGrpSpPr/>
            <p:nvPr/>
          </p:nvGrpSpPr>
          <p:grpSpPr>
            <a:xfrm>
              <a:off x="2049340" y="3241223"/>
              <a:ext cx="1264295" cy="444600"/>
              <a:chOff x="1996527" y="3241223"/>
              <a:chExt cx="1264295" cy="444600"/>
            </a:xfrm>
          </p:grpSpPr>
          <p:cxnSp>
            <p:nvCxnSpPr>
              <p:cNvPr id="1660" name="Google Shape;1660;p201"/>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661" name="Google Shape;1661;p201"/>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1662" name="Google Shape;1662;p201"/>
              <p:cNvPicPr preferRelativeResize="0"/>
              <p:nvPr/>
            </p:nvPicPr>
            <p:blipFill>
              <a:blip r:embed="rId9">
                <a:alphaModFix/>
              </a:blip>
              <a:stretch>
                <a:fillRect/>
              </a:stretch>
            </p:blipFill>
            <p:spPr>
              <a:xfrm>
                <a:off x="1996527" y="3290448"/>
                <a:ext cx="346150" cy="346150"/>
              </a:xfrm>
              <a:prstGeom prst="rect">
                <a:avLst/>
              </a:prstGeom>
              <a:noFill/>
              <a:ln>
                <a:noFill/>
              </a:ln>
            </p:spPr>
          </p:pic>
          <p:pic>
            <p:nvPicPr>
              <p:cNvPr id="1663" name="Google Shape;1663;p201"/>
              <p:cNvPicPr preferRelativeResize="0"/>
              <p:nvPr/>
            </p:nvPicPr>
            <p:blipFill>
              <a:blip r:embed="rId10">
                <a:alphaModFix/>
              </a:blip>
              <a:stretch>
                <a:fillRect/>
              </a:stretch>
            </p:blipFill>
            <p:spPr>
              <a:xfrm>
                <a:off x="2455600" y="3290448"/>
                <a:ext cx="346150" cy="346150"/>
              </a:xfrm>
              <a:prstGeom prst="rect">
                <a:avLst/>
              </a:prstGeom>
              <a:noFill/>
              <a:ln>
                <a:noFill/>
              </a:ln>
            </p:spPr>
          </p:pic>
          <p:pic>
            <p:nvPicPr>
              <p:cNvPr id="1664" name="Google Shape;1664;p201"/>
              <p:cNvPicPr preferRelativeResize="0"/>
              <p:nvPr/>
            </p:nvPicPr>
            <p:blipFill>
              <a:blip r:embed="rId11">
                <a:alphaModFix/>
              </a:blip>
              <a:stretch>
                <a:fillRect/>
              </a:stretch>
            </p:blipFill>
            <p:spPr>
              <a:xfrm>
                <a:off x="2914673" y="3290448"/>
                <a:ext cx="346150" cy="346150"/>
              </a:xfrm>
              <a:prstGeom prst="rect">
                <a:avLst/>
              </a:prstGeom>
              <a:noFill/>
              <a:ln>
                <a:noFill/>
              </a:ln>
            </p:spPr>
          </p:pic>
        </p:grpSp>
      </p:grpSp>
      <p:grpSp>
        <p:nvGrpSpPr>
          <p:cNvPr id="1665" name="Google Shape;1665;p201"/>
          <p:cNvGrpSpPr/>
          <p:nvPr/>
        </p:nvGrpSpPr>
        <p:grpSpPr>
          <a:xfrm>
            <a:off x="5697173" y="3301224"/>
            <a:ext cx="1194900" cy="891401"/>
            <a:chOff x="5697173" y="3301224"/>
            <a:chExt cx="1194900" cy="891401"/>
          </a:xfrm>
        </p:grpSpPr>
        <p:sp>
          <p:nvSpPr>
            <p:cNvPr id="1666" name="Google Shape;1666;p201"/>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1667" name="Google Shape;1667;p201"/>
            <p:cNvPicPr preferRelativeResize="0"/>
            <p:nvPr/>
          </p:nvPicPr>
          <p:blipFill>
            <a:blip r:embed="rId12">
              <a:alphaModFix/>
            </a:blip>
            <a:stretch>
              <a:fillRect/>
            </a:stretch>
          </p:blipFill>
          <p:spPr>
            <a:xfrm>
              <a:off x="6121548" y="3301224"/>
              <a:ext cx="346151" cy="34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animEffect transition="in" filter="fade">
                                      <p:cBhvr>
                                        <p:cTn id="7" dur="1000"/>
                                        <p:tgtEl>
                                          <p:spTgt spid="1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7"/>
                                        </p:tgtEl>
                                        <p:attrNameLst>
                                          <p:attrName>style.visibility</p:attrName>
                                        </p:attrNameLst>
                                      </p:cBhvr>
                                      <p:to>
                                        <p:strVal val="visible"/>
                                      </p:to>
                                    </p:set>
                                    <p:animEffect transition="in" filter="fade">
                                      <p:cBhvr>
                                        <p:cTn id="12" dur="1000"/>
                                        <p:tgtEl>
                                          <p:spTgt spid="1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0"/>
                                        </p:tgtEl>
                                        <p:attrNameLst>
                                          <p:attrName>style.visibility</p:attrName>
                                        </p:attrNameLst>
                                      </p:cBhvr>
                                      <p:to>
                                        <p:strVal val="visible"/>
                                      </p:to>
                                    </p:set>
                                    <p:animEffect transition="in" filter="fade">
                                      <p:cBhvr>
                                        <p:cTn id="17" dur="1000"/>
                                        <p:tgtEl>
                                          <p:spTgt spid="16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5"/>
                                        </p:tgtEl>
                                        <p:attrNameLst>
                                          <p:attrName>style.visibility</p:attrName>
                                        </p:attrNameLst>
                                      </p:cBhvr>
                                      <p:to>
                                        <p:strVal val="visible"/>
                                      </p:to>
                                    </p:set>
                                    <p:animEffect transition="in" filter="fade">
                                      <p:cBhvr>
                                        <p:cTn id="22" dur="10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88" name="Google Shape;1688;p202"/>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Machine Learning Reviews Qualifications as a Range of Possibilities.</a:t>
            </a:r>
            <a:endParaRPr sz="2100"/>
          </a:p>
        </p:txBody>
      </p:sp>
      <p:cxnSp>
        <p:nvCxnSpPr>
          <p:cNvPr id="2" name="Google Shape;1135;p139">
            <a:extLst>
              <a:ext uri="{FF2B5EF4-FFF2-40B4-BE49-F238E27FC236}">
                <a16:creationId xmlns:a16="http://schemas.microsoft.com/office/drawing/2014/main" id="{7CF65A73-5F3C-4437-100C-C79A39182031}"/>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3" name="Google Shape;1136;p139">
            <a:extLst>
              <a:ext uri="{FF2B5EF4-FFF2-40B4-BE49-F238E27FC236}">
                <a16:creationId xmlns:a16="http://schemas.microsoft.com/office/drawing/2014/main" id="{228B750C-1120-585A-D658-FE9AA8584896}"/>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4" name="Google Shape;1137;p139">
            <a:extLst>
              <a:ext uri="{FF2B5EF4-FFF2-40B4-BE49-F238E27FC236}">
                <a16:creationId xmlns:a16="http://schemas.microsoft.com/office/drawing/2014/main" id="{C8CCFD57-2B77-81A1-351B-F1D54447E3EE}"/>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5" name="Google Shape;1138;p139">
            <a:extLst>
              <a:ext uri="{FF2B5EF4-FFF2-40B4-BE49-F238E27FC236}">
                <a16:creationId xmlns:a16="http://schemas.microsoft.com/office/drawing/2014/main" id="{05A793B2-2393-ED32-AC38-165691BC82B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6" name="Google Shape;1139;p139">
            <a:extLst>
              <a:ext uri="{FF2B5EF4-FFF2-40B4-BE49-F238E27FC236}">
                <a16:creationId xmlns:a16="http://schemas.microsoft.com/office/drawing/2014/main" id="{B4735518-170A-DBCE-5AC0-EB495D944247}"/>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40;p139">
            <a:extLst>
              <a:ext uri="{FF2B5EF4-FFF2-40B4-BE49-F238E27FC236}">
                <a16:creationId xmlns:a16="http://schemas.microsoft.com/office/drawing/2014/main" id="{4CBF6580-A0A4-A1E5-87F5-6A262E99F9CD}"/>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41;p139">
            <a:extLst>
              <a:ext uri="{FF2B5EF4-FFF2-40B4-BE49-F238E27FC236}">
                <a16:creationId xmlns:a16="http://schemas.microsoft.com/office/drawing/2014/main" id="{4C8A782C-1662-DF6A-4665-9BF1F34F358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42;p139">
            <a:extLst>
              <a:ext uri="{FF2B5EF4-FFF2-40B4-BE49-F238E27FC236}">
                <a16:creationId xmlns:a16="http://schemas.microsoft.com/office/drawing/2014/main" id="{3FB3D5F2-6552-4462-B0D8-41403385016E}"/>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143;p139">
            <a:extLst>
              <a:ext uri="{FF2B5EF4-FFF2-40B4-BE49-F238E27FC236}">
                <a16:creationId xmlns:a16="http://schemas.microsoft.com/office/drawing/2014/main" id="{7FFFA2B7-8AAF-891B-CEB0-69148C1609DC}"/>
              </a:ext>
            </a:extLst>
          </p:cNvPr>
          <p:cNvGrpSpPr/>
          <p:nvPr/>
        </p:nvGrpSpPr>
        <p:grpSpPr>
          <a:xfrm>
            <a:off x="231425" y="1535349"/>
            <a:ext cx="8445649" cy="19500"/>
            <a:chOff x="231425" y="3897549"/>
            <a:chExt cx="8445649" cy="19500"/>
          </a:xfrm>
        </p:grpSpPr>
        <p:sp>
          <p:nvSpPr>
            <p:cNvPr id="11" name="Google Shape;1144;p139">
              <a:extLst>
                <a:ext uri="{FF2B5EF4-FFF2-40B4-BE49-F238E27FC236}">
                  <a16:creationId xmlns:a16="http://schemas.microsoft.com/office/drawing/2014/main" id="{FE4E045E-ECAB-F7BB-C218-380FA11099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139">
              <a:extLst>
                <a:ext uri="{FF2B5EF4-FFF2-40B4-BE49-F238E27FC236}">
                  <a16:creationId xmlns:a16="http://schemas.microsoft.com/office/drawing/2014/main" id="{A3697FAD-A345-D597-CEC7-52BE4070A91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139">
              <a:extLst>
                <a:ext uri="{FF2B5EF4-FFF2-40B4-BE49-F238E27FC236}">
                  <a16:creationId xmlns:a16="http://schemas.microsoft.com/office/drawing/2014/main" id="{0E06D6D0-ECC7-5965-AC65-8AA9EAA1967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139">
              <a:extLst>
                <a:ext uri="{FF2B5EF4-FFF2-40B4-BE49-F238E27FC236}">
                  <a16:creationId xmlns:a16="http://schemas.microsoft.com/office/drawing/2014/main" id="{D52C0A94-D5DF-C8BF-C019-05512A1C380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149;p139">
            <a:extLst>
              <a:ext uri="{FF2B5EF4-FFF2-40B4-BE49-F238E27FC236}">
                <a16:creationId xmlns:a16="http://schemas.microsoft.com/office/drawing/2014/main" id="{C9C54FC8-1BF6-72B6-6084-B1CD4E7C6383}"/>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6" name="Google Shape;1150;p139">
            <a:extLst>
              <a:ext uri="{FF2B5EF4-FFF2-40B4-BE49-F238E27FC236}">
                <a16:creationId xmlns:a16="http://schemas.microsoft.com/office/drawing/2014/main" id="{DE2BA8B5-074F-C324-FA6E-0E601E80BBC9}"/>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Robot – Presentation Master Dark">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2132</Words>
  <Application>Microsoft Macintosh PowerPoint</Application>
  <PresentationFormat>On-screen Show (16:9)</PresentationFormat>
  <Paragraphs>277</Paragraphs>
  <Slides>41</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Courier New</vt:lpstr>
      <vt:lpstr>Helvetica Neue</vt:lpstr>
      <vt:lpstr>Impact</vt:lpstr>
      <vt:lpstr>Roboto</vt:lpstr>
      <vt:lpstr>Roboto Light</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Technology Ethics has additional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Ted Kwartler</cp:lastModifiedBy>
  <cp:revision>11</cp:revision>
  <dcterms:modified xsi:type="dcterms:W3CDTF">2024-02-06T20:31:12Z</dcterms:modified>
</cp:coreProperties>
</file>